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8" r:id="rId3"/>
    <p:sldId id="279" r:id="rId4"/>
    <p:sldId id="287" r:id="rId5"/>
    <p:sldId id="351" r:id="rId6"/>
    <p:sldId id="357" r:id="rId7"/>
    <p:sldId id="355" r:id="rId8"/>
    <p:sldId id="356" r:id="rId9"/>
    <p:sldId id="358" r:id="rId10"/>
    <p:sldId id="362" r:id="rId11"/>
    <p:sldId id="360" r:id="rId12"/>
    <p:sldId id="359" r:id="rId13"/>
    <p:sldId id="363" r:id="rId14"/>
    <p:sldId id="364" r:id="rId15"/>
    <p:sldId id="369" r:id="rId16"/>
    <p:sldId id="367" r:id="rId17"/>
    <p:sldId id="368" r:id="rId18"/>
    <p:sldId id="370" r:id="rId19"/>
    <p:sldId id="371" r:id="rId20"/>
    <p:sldId id="372" r:id="rId21"/>
    <p:sldId id="375" r:id="rId22"/>
    <p:sldId id="374" r:id="rId23"/>
    <p:sldId id="373" r:id="rId24"/>
    <p:sldId id="352" r:id="rId25"/>
    <p:sldId id="353" r:id="rId26"/>
    <p:sldId id="376" r:id="rId27"/>
    <p:sldId id="379" r:id="rId28"/>
    <p:sldId id="377" r:id="rId29"/>
    <p:sldId id="380" r:id="rId30"/>
    <p:sldId id="381" r:id="rId31"/>
    <p:sldId id="386" r:id="rId32"/>
    <p:sldId id="385" r:id="rId33"/>
    <p:sldId id="378" r:id="rId34"/>
    <p:sldId id="384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4" r:id="rId52"/>
    <p:sldId id="408" r:id="rId53"/>
    <p:sldId id="407" r:id="rId54"/>
    <p:sldId id="406" r:id="rId55"/>
    <p:sldId id="405" r:id="rId56"/>
    <p:sldId id="409" r:id="rId57"/>
    <p:sldId id="410" r:id="rId58"/>
    <p:sldId id="411" r:id="rId59"/>
    <p:sldId id="412" r:id="rId60"/>
    <p:sldId id="413" r:id="rId61"/>
    <p:sldId id="414" r:id="rId62"/>
    <p:sldId id="416" r:id="rId63"/>
    <p:sldId id="415" r:id="rId64"/>
    <p:sldId id="417" r:id="rId65"/>
    <p:sldId id="418" r:id="rId66"/>
    <p:sldId id="419" r:id="rId67"/>
    <p:sldId id="421" r:id="rId68"/>
    <p:sldId id="422" r:id="rId69"/>
    <p:sldId id="420" r:id="rId70"/>
    <p:sldId id="428" r:id="rId71"/>
    <p:sldId id="429" r:id="rId72"/>
    <p:sldId id="425" r:id="rId73"/>
    <p:sldId id="426" r:id="rId74"/>
    <p:sldId id="427" r:id="rId75"/>
    <p:sldId id="307" r:id="rId76"/>
  </p:sldIdLst>
  <p:sldSz cx="12192000" cy="6858000"/>
  <p:notesSz cx="9144000" cy="6858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5" autoAdjust="0"/>
    <p:restoredTop sz="94660"/>
  </p:normalViewPr>
  <p:slideViewPr>
    <p:cSldViewPr snapToGrid="0">
      <p:cViewPr varScale="1">
        <p:scale>
          <a:sx n="70" d="100"/>
          <a:sy n="70" d="100"/>
        </p:scale>
        <p:origin x="8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8325-CF90-4207-9567-0F1EDECDD70A}" type="datetimeFigureOut">
              <a:rPr lang="es-PE" smtClean="0"/>
              <a:t>7/05/2019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9F911-9517-44E5-AEB3-2CE8181FEE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848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A6365-52E5-4BA0-AE46-7542EFEAAE0E}" type="datetimeFigureOut">
              <a:rPr lang="es-PE" smtClean="0"/>
              <a:t>7/05/2019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4CB15-A6FD-4DDE-A614-74197269D0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27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305280" y="990824"/>
            <a:ext cx="11479680" cy="0"/>
          </a:xfrm>
          <a:prstGeom prst="line">
            <a:avLst/>
          </a:prstGeom>
          <a:noFill/>
          <a:ln w="666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305280" y="1447353"/>
            <a:ext cx="3047040" cy="2514504"/>
            <a:chOff x="144" y="912"/>
            <a:chExt cx="1440" cy="1584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960" y="912"/>
              <a:ext cx="52" cy="9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844" y="912"/>
              <a:ext cx="52" cy="8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727" y="912"/>
              <a:ext cx="52" cy="7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10" y="912"/>
              <a:ext cx="52" cy="6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494" y="912"/>
              <a:ext cx="52" cy="4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377" y="912"/>
              <a:ext cx="52" cy="3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260" y="912"/>
              <a:ext cx="52" cy="2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144" y="912"/>
              <a:ext cx="52" cy="1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1077" y="912"/>
              <a:ext cx="49" cy="10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1191" y="912"/>
              <a:ext cx="49" cy="1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1304" y="912"/>
              <a:ext cx="49" cy="13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418" y="912"/>
              <a:ext cx="52" cy="14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1535" y="912"/>
              <a:ext cx="49" cy="15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</p:grp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355200" y="6172488"/>
            <a:ext cx="11481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sp>
        <p:nvSpPr>
          <p:cNvPr id="393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60801" y="1371600"/>
            <a:ext cx="7823200" cy="22860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93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7721600" cy="1447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 b="1"/>
            </a:lvl1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2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8641" y="6248818"/>
            <a:ext cx="2845440" cy="456527"/>
          </a:xfrm>
        </p:spPr>
        <p:txBody>
          <a:bodyPr/>
          <a:lstStyle>
            <a:lvl1pPr>
              <a:defRPr/>
            </a:lvl1pPr>
          </a:lstStyle>
          <a:p>
            <a:fld id="{5F55A5A9-0DE2-4DEE-A48F-0754DA64D41A}" type="datetime1">
              <a:rPr lang="es-PE" smtClean="0"/>
              <a:t>7/05/2019</a:t>
            </a:fld>
            <a:endParaRPr lang="es-PE"/>
          </a:p>
        </p:txBody>
      </p:sp>
      <p:sp>
        <p:nvSpPr>
          <p:cNvPr id="21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482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B18F867-0A36-48A3-A8B7-DC68BBA749C7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309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245600" y="457200"/>
            <a:ext cx="2336800" cy="5638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235201" y="457200"/>
            <a:ext cx="6807200" cy="56388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B9C8427-083B-4914-B2AC-48B833CC31B2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958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35201" y="457200"/>
            <a:ext cx="93472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2235201" y="1981200"/>
            <a:ext cx="9347200" cy="4114800"/>
          </a:xfrm>
        </p:spPr>
        <p:txBody>
          <a:bodyPr/>
          <a:lstStyle/>
          <a:p>
            <a:pPr lvl="0"/>
            <a:r>
              <a:rPr lang="es-ES" noProof="0" smtClean="0"/>
              <a:t>Haga clic en el icono para agregar una tabla</a:t>
            </a:r>
            <a:endParaRPr lang="es-PE" noProof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B65A29A-06C7-4712-9569-DF99600922DC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82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AF62C70-E5C8-493A-85BD-58351D4B073B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2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25" indent="0">
              <a:buNone/>
              <a:defRPr sz="1900"/>
            </a:lvl2pPr>
            <a:lvl3pPr marL="957848" indent="0">
              <a:buNone/>
              <a:defRPr sz="1700"/>
            </a:lvl3pPr>
            <a:lvl4pPr marL="1436773" indent="0">
              <a:buNone/>
              <a:defRPr sz="1400"/>
            </a:lvl4pPr>
            <a:lvl5pPr marL="1915696" indent="0">
              <a:buNone/>
              <a:defRPr sz="1400"/>
            </a:lvl5pPr>
            <a:lvl6pPr marL="2394621" indent="0">
              <a:buNone/>
              <a:defRPr sz="1400"/>
            </a:lvl6pPr>
            <a:lvl7pPr marL="2873545" indent="0">
              <a:buNone/>
              <a:defRPr sz="1400"/>
            </a:lvl7pPr>
            <a:lvl8pPr marL="3352469" indent="0">
              <a:buNone/>
              <a:defRPr sz="1400"/>
            </a:lvl8pPr>
            <a:lvl9pPr marL="3831393" indent="0">
              <a:buNone/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758CBA1-8F08-4C73-85DA-AF53014F1650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07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235200" y="1981200"/>
            <a:ext cx="4572000" cy="411480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010400" y="1981200"/>
            <a:ext cx="4572000" cy="411480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B68AFED-D140-4B61-A5DB-BB95671C6BD7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45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1" y="1535114"/>
            <a:ext cx="5386918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25" indent="0">
              <a:buNone/>
              <a:defRPr sz="2100" b="1"/>
            </a:lvl2pPr>
            <a:lvl3pPr marL="957848" indent="0">
              <a:buNone/>
              <a:defRPr sz="1900" b="1"/>
            </a:lvl3pPr>
            <a:lvl4pPr marL="1436773" indent="0">
              <a:buNone/>
              <a:defRPr sz="1700" b="1"/>
            </a:lvl4pPr>
            <a:lvl5pPr marL="1915696" indent="0">
              <a:buNone/>
              <a:defRPr sz="1700" b="1"/>
            </a:lvl5pPr>
            <a:lvl6pPr marL="2394621" indent="0">
              <a:buNone/>
              <a:defRPr sz="1700" b="1"/>
            </a:lvl6pPr>
            <a:lvl7pPr marL="2873545" indent="0">
              <a:buNone/>
              <a:defRPr sz="1700" b="1"/>
            </a:lvl7pPr>
            <a:lvl8pPr marL="3352469" indent="0">
              <a:buNone/>
              <a:defRPr sz="1700" b="1"/>
            </a:lvl8pPr>
            <a:lvl9pPr marL="3831393" indent="0">
              <a:buNone/>
              <a:defRPr sz="17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8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25" indent="0">
              <a:buNone/>
              <a:defRPr sz="2100" b="1"/>
            </a:lvl2pPr>
            <a:lvl3pPr marL="957848" indent="0">
              <a:buNone/>
              <a:defRPr sz="1900" b="1"/>
            </a:lvl3pPr>
            <a:lvl4pPr marL="1436773" indent="0">
              <a:buNone/>
              <a:defRPr sz="1700" b="1"/>
            </a:lvl4pPr>
            <a:lvl5pPr marL="1915696" indent="0">
              <a:buNone/>
              <a:defRPr sz="1700" b="1"/>
            </a:lvl5pPr>
            <a:lvl6pPr marL="2394621" indent="0">
              <a:buNone/>
              <a:defRPr sz="1700" b="1"/>
            </a:lvl6pPr>
            <a:lvl7pPr marL="2873545" indent="0">
              <a:buNone/>
              <a:defRPr sz="1700" b="1"/>
            </a:lvl7pPr>
            <a:lvl8pPr marL="3352469" indent="0">
              <a:buNone/>
              <a:defRPr sz="1700" b="1"/>
            </a:lvl8pPr>
            <a:lvl9pPr marL="3831393" indent="0">
              <a:buNone/>
              <a:defRPr sz="17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8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A9A543EB-22BE-4390-8356-112C271AE7D3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475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60359BC-C03D-42F9-9703-509BBF908AE9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709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C5C8AE6-9DB3-455B-9F8A-25508661EFA2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062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6" y="273052"/>
            <a:ext cx="6815666" cy="585311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78925" indent="0">
              <a:buNone/>
              <a:defRPr sz="1200"/>
            </a:lvl2pPr>
            <a:lvl3pPr marL="957848" indent="0">
              <a:buNone/>
              <a:defRPr sz="1000"/>
            </a:lvl3pPr>
            <a:lvl4pPr marL="1436773" indent="0">
              <a:buNone/>
              <a:defRPr sz="1000"/>
            </a:lvl4pPr>
            <a:lvl5pPr marL="1915696" indent="0">
              <a:buNone/>
              <a:defRPr sz="1000"/>
            </a:lvl5pPr>
            <a:lvl6pPr marL="2394621" indent="0">
              <a:buNone/>
              <a:defRPr sz="1000"/>
            </a:lvl6pPr>
            <a:lvl7pPr marL="2873545" indent="0">
              <a:buNone/>
              <a:defRPr sz="1000"/>
            </a:lvl7pPr>
            <a:lvl8pPr marL="3352469" indent="0">
              <a:buNone/>
              <a:defRPr sz="1000"/>
            </a:lvl8pPr>
            <a:lvl9pPr marL="383139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0FFE91-0D61-43D5-8B7A-F3D063346CC1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31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300"/>
            </a:lvl1pPr>
            <a:lvl2pPr marL="478925" indent="0">
              <a:buNone/>
              <a:defRPr sz="2900"/>
            </a:lvl2pPr>
            <a:lvl3pPr marL="957848" indent="0">
              <a:buNone/>
              <a:defRPr sz="2500"/>
            </a:lvl3pPr>
            <a:lvl4pPr marL="1436773" indent="0">
              <a:buNone/>
              <a:defRPr sz="2100"/>
            </a:lvl4pPr>
            <a:lvl5pPr marL="1915696" indent="0">
              <a:buNone/>
              <a:defRPr sz="2100"/>
            </a:lvl5pPr>
            <a:lvl6pPr marL="2394621" indent="0">
              <a:buNone/>
              <a:defRPr sz="2100"/>
            </a:lvl6pPr>
            <a:lvl7pPr marL="2873545" indent="0">
              <a:buNone/>
              <a:defRPr sz="2100"/>
            </a:lvl7pPr>
            <a:lvl8pPr marL="3352469" indent="0">
              <a:buNone/>
              <a:defRPr sz="2100"/>
            </a:lvl8pPr>
            <a:lvl9pPr marL="3831393" indent="0">
              <a:buNone/>
              <a:defRPr sz="21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PE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78925" indent="0">
              <a:buNone/>
              <a:defRPr sz="1200"/>
            </a:lvl2pPr>
            <a:lvl3pPr marL="957848" indent="0">
              <a:buNone/>
              <a:defRPr sz="1000"/>
            </a:lvl3pPr>
            <a:lvl4pPr marL="1436773" indent="0">
              <a:buNone/>
              <a:defRPr sz="1000"/>
            </a:lvl4pPr>
            <a:lvl5pPr marL="1915696" indent="0">
              <a:buNone/>
              <a:defRPr sz="1000"/>
            </a:lvl5pPr>
            <a:lvl6pPr marL="2394621" indent="0">
              <a:buNone/>
              <a:defRPr sz="1000"/>
            </a:lvl6pPr>
            <a:lvl7pPr marL="2873545" indent="0">
              <a:buNone/>
              <a:defRPr sz="1000"/>
            </a:lvl7pPr>
            <a:lvl8pPr marL="3352469" indent="0">
              <a:buNone/>
              <a:defRPr sz="1000"/>
            </a:lvl8pPr>
            <a:lvl9pPr marL="383139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60F52D9-D45B-4886-ADBC-46A50AD69E4D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13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34880" y="456528"/>
            <a:ext cx="9348480" cy="129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34880" y="1981648"/>
            <a:ext cx="9348480" cy="41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392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400" y="6248818"/>
            <a:ext cx="3859200" cy="45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pitchFamily="16" charset="0"/>
              <a:buNone/>
              <a:defRPr sz="1200" smtClean="0">
                <a:solidFill>
                  <a:schemeClr val="tx2"/>
                </a:solidFill>
              </a:defRPr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921" y="6248818"/>
            <a:ext cx="2845440" cy="45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pitchFamily="16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355200" y="6172488"/>
            <a:ext cx="11481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05280" y="305312"/>
            <a:ext cx="11479680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305281" y="456529"/>
            <a:ext cx="1660800" cy="1372464"/>
            <a:chOff x="144" y="288"/>
            <a:chExt cx="785" cy="864"/>
          </a:xfrm>
        </p:grpSpPr>
        <p:sp>
          <p:nvSpPr>
            <p:cNvPr id="1034" name="Rectangle 9"/>
            <p:cNvSpPr>
              <a:spLocks noChangeArrowheads="1"/>
            </p:cNvSpPr>
            <p:nvPr/>
          </p:nvSpPr>
          <p:spPr bwMode="auto">
            <a:xfrm>
              <a:off x="589" y="288"/>
              <a:ext cx="28" cy="5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5" name="Rectangle 10"/>
            <p:cNvSpPr>
              <a:spLocks noChangeArrowheads="1"/>
            </p:cNvSpPr>
            <p:nvPr/>
          </p:nvSpPr>
          <p:spPr bwMode="auto">
            <a:xfrm>
              <a:off x="526" y="288"/>
              <a:ext cx="28" cy="4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6" name="Rectangle 11"/>
            <p:cNvSpPr>
              <a:spLocks noChangeArrowheads="1"/>
            </p:cNvSpPr>
            <p:nvPr/>
          </p:nvSpPr>
          <p:spPr bwMode="auto">
            <a:xfrm>
              <a:off x="462" y="288"/>
              <a:ext cx="28" cy="4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7" name="Rectangle 12"/>
            <p:cNvSpPr>
              <a:spLocks noChangeArrowheads="1"/>
            </p:cNvSpPr>
            <p:nvPr/>
          </p:nvSpPr>
          <p:spPr bwMode="auto">
            <a:xfrm>
              <a:off x="398" y="288"/>
              <a:ext cx="28" cy="33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8" name="Rectangle 13"/>
            <p:cNvSpPr>
              <a:spLocks noChangeArrowheads="1"/>
            </p:cNvSpPr>
            <p:nvPr/>
          </p:nvSpPr>
          <p:spPr bwMode="auto">
            <a:xfrm>
              <a:off x="335" y="288"/>
              <a:ext cx="28" cy="2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9" name="Rectangle 14"/>
            <p:cNvSpPr>
              <a:spLocks noChangeArrowheads="1"/>
            </p:cNvSpPr>
            <p:nvPr/>
          </p:nvSpPr>
          <p:spPr bwMode="auto">
            <a:xfrm>
              <a:off x="271" y="288"/>
              <a:ext cx="28" cy="1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0" name="Rectangle 15"/>
            <p:cNvSpPr>
              <a:spLocks noChangeArrowheads="1"/>
            </p:cNvSpPr>
            <p:nvPr/>
          </p:nvSpPr>
          <p:spPr bwMode="auto">
            <a:xfrm>
              <a:off x="207" y="288"/>
              <a:ext cx="29" cy="1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1" name="Rectangle 16"/>
            <p:cNvSpPr>
              <a:spLocks noChangeArrowheads="1"/>
            </p:cNvSpPr>
            <p:nvPr/>
          </p:nvSpPr>
          <p:spPr bwMode="auto">
            <a:xfrm>
              <a:off x="144" y="288"/>
              <a:ext cx="28" cy="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2" name="Rectangle 17"/>
            <p:cNvSpPr>
              <a:spLocks noChangeArrowheads="1"/>
            </p:cNvSpPr>
            <p:nvPr/>
          </p:nvSpPr>
          <p:spPr bwMode="auto">
            <a:xfrm>
              <a:off x="653" y="288"/>
              <a:ext cx="26" cy="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3" name="Rectangle 18"/>
            <p:cNvSpPr>
              <a:spLocks noChangeArrowheads="1"/>
            </p:cNvSpPr>
            <p:nvPr/>
          </p:nvSpPr>
          <p:spPr bwMode="auto">
            <a:xfrm>
              <a:off x="715" y="288"/>
              <a:ext cx="26" cy="6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4" name="Rectangle 19"/>
            <p:cNvSpPr>
              <a:spLocks noChangeArrowheads="1"/>
            </p:cNvSpPr>
            <p:nvPr/>
          </p:nvSpPr>
          <p:spPr bwMode="auto">
            <a:xfrm>
              <a:off x="776" y="288"/>
              <a:ext cx="27" cy="7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5" name="Rectangle 20"/>
            <p:cNvSpPr>
              <a:spLocks noChangeArrowheads="1"/>
            </p:cNvSpPr>
            <p:nvPr/>
          </p:nvSpPr>
          <p:spPr bwMode="auto">
            <a:xfrm>
              <a:off x="839" y="288"/>
              <a:ext cx="28" cy="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6" name="Rectangle 21"/>
            <p:cNvSpPr>
              <a:spLocks noChangeArrowheads="1"/>
            </p:cNvSpPr>
            <p:nvPr/>
          </p:nvSpPr>
          <p:spPr bwMode="auto">
            <a:xfrm>
              <a:off x="902" y="288"/>
              <a:ext cx="27" cy="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</p:grpSp>
      <p:sp>
        <p:nvSpPr>
          <p:cNvPr id="392214" name="Rectangle 2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8641" y="6245937"/>
            <a:ext cx="2845440" cy="4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>
              <a:buFont typeface="Times New Roman" pitchFamily="16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fld id="{410F20D0-0085-489A-B456-01C99671CC9C}" type="datetime1">
              <a:rPr lang="es-PE" smtClean="0"/>
              <a:t>7/05/2019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829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5pPr>
      <a:lvl6pPr marL="478925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6pPr>
      <a:lvl7pPr marL="957848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7pPr>
      <a:lvl8pPr marL="1436773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8pPr>
      <a:lvl9pPr marL="1915696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9pPr>
    </p:titleStyle>
    <p:bodyStyle>
      <a:lvl1pPr marL="359047" indent="-3590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o"/>
        <a:defRPr sz="2900">
          <a:solidFill>
            <a:schemeClr val="tx2"/>
          </a:solidFill>
          <a:latin typeface="+mn-lt"/>
          <a:ea typeface="+mn-ea"/>
          <a:cs typeface="+mn-cs"/>
        </a:defRPr>
      </a:lvl1pPr>
      <a:lvl2pPr marL="776930" indent="-2987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700">
          <a:solidFill>
            <a:schemeClr val="tx2"/>
          </a:solidFill>
          <a:latin typeface="+mn-lt"/>
        </a:defRPr>
      </a:lvl2pPr>
      <a:lvl3pPr marL="1196321" indent="-2383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2300">
          <a:solidFill>
            <a:schemeClr val="tx2"/>
          </a:solidFill>
          <a:latin typeface="+mn-lt"/>
        </a:defRPr>
      </a:lvl3pPr>
      <a:lvl4pPr marL="1676056" indent="-2383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100">
          <a:solidFill>
            <a:schemeClr val="tx2"/>
          </a:solidFill>
          <a:latin typeface="+mn-lt"/>
        </a:defRPr>
      </a:lvl4pPr>
      <a:lvl5pPr marL="2154283" indent="-2383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5pPr>
      <a:lvl6pPr marL="2634083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6pPr>
      <a:lvl7pPr marL="3113007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7pPr>
      <a:lvl8pPr marL="3591932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8pPr>
      <a:lvl9pPr marL="4070855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9pPr>
    </p:bodyStyle>
    <p:otherStyle>
      <a:defPPr>
        <a:defRPr lang="es-PE"/>
      </a:defPPr>
      <a:lvl1pPr marL="0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25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48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73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96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621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545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469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393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microsoft.com/office/2007/relationships/hdphoto" Target="../media/hdphoto5.wdp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7.png"/><Relationship Id="rId4" Type="http://schemas.microsoft.com/office/2007/relationships/hdphoto" Target="../media/hdphoto6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0.wdp"/><Relationship Id="rId4" Type="http://schemas.openxmlformats.org/officeDocument/2006/relationships/image" Target="../media/image40.png"/><Relationship Id="rId9" Type="http://schemas.microsoft.com/office/2007/relationships/hdphoto" Target="../media/hdphoto12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0.wdp"/><Relationship Id="rId4" Type="http://schemas.openxmlformats.org/officeDocument/2006/relationships/image" Target="../media/image40.png"/><Relationship Id="rId9" Type="http://schemas.microsoft.com/office/2007/relationships/hdphoto" Target="../media/hdphoto1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44.png"/><Relationship Id="rId4" Type="http://schemas.microsoft.com/office/2007/relationships/hdphoto" Target="../media/hdphoto13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49.png"/><Relationship Id="rId4" Type="http://schemas.microsoft.com/office/2007/relationships/hdphoto" Target="../media/hdphoto15.wdp"/><Relationship Id="rId9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54.png"/><Relationship Id="rId4" Type="http://schemas.microsoft.com/office/2007/relationships/hdphoto" Target="../media/hdphoto18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64.png"/><Relationship Id="rId4" Type="http://schemas.microsoft.com/office/2007/relationships/hdphoto" Target="../media/hdphoto20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Introducción a la Visión Computacional y Procesamiento </a:t>
            </a:r>
            <a:r>
              <a:rPr lang="es-PE" dirty="0" smtClean="0"/>
              <a:t>Gráfico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37529" y="5464072"/>
            <a:ext cx="4846472" cy="597090"/>
          </a:xfrm>
        </p:spPr>
        <p:txBody>
          <a:bodyPr/>
          <a:lstStyle/>
          <a:p>
            <a:r>
              <a:rPr lang="es-PE" b="0" dirty="0" smtClean="0"/>
              <a:t>Ms. Ing. Liz Sofia Pedro H.</a:t>
            </a:r>
            <a:endParaRPr lang="es-PE" b="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 bwMode="auto">
          <a:xfrm>
            <a:off x="4626592" y="3845256"/>
            <a:ext cx="4846472" cy="59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76930" indent="-2987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700">
                <a:solidFill>
                  <a:schemeClr val="tx2"/>
                </a:solidFill>
                <a:latin typeface="+mn-lt"/>
              </a:defRPr>
            </a:lvl2pPr>
            <a:lvl3pPr marL="1196321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2300">
                <a:solidFill>
                  <a:schemeClr val="tx2"/>
                </a:solidFill>
                <a:latin typeface="+mn-lt"/>
              </a:defRPr>
            </a:lvl3pPr>
            <a:lvl4pPr marL="1676056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2"/>
                </a:solidFill>
                <a:latin typeface="+mn-lt"/>
              </a:defRPr>
            </a:lvl4pPr>
            <a:lvl5pPr marL="2154283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5pPr>
            <a:lvl6pPr marL="2634083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6pPr>
            <a:lvl7pPr marL="3113007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7pPr>
            <a:lvl8pPr marL="3591932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8pPr>
            <a:lvl9pPr marL="4070855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9pPr>
          </a:lstStyle>
          <a:p>
            <a:pPr algn="ctr"/>
            <a:r>
              <a:rPr lang="es-PE" b="0" kern="0" dirty="0" smtClean="0"/>
              <a:t>I Unidad</a:t>
            </a:r>
            <a:endParaRPr lang="es-PE" b="0" kern="0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05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3.2. Formación de la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10</a:t>
            </a:fld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427" y="3701524"/>
            <a:ext cx="3053030" cy="2471119"/>
          </a:xfrm>
          <a:prstGeom prst="rect">
            <a:avLst/>
          </a:prstGeom>
        </p:spPr>
      </p:pic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098402" y="2306472"/>
            <a:ext cx="9348480" cy="841244"/>
          </a:xfrm>
        </p:spPr>
        <p:txBody>
          <a:bodyPr/>
          <a:lstStyle/>
          <a:p>
            <a:r>
              <a:rPr lang="es-PE" sz="2400" dirty="0"/>
              <a:t>Muestreo. Mide el valor de una imagen en  un numero finito de puntos. (Resolución</a:t>
            </a:r>
            <a:r>
              <a:rPr lang="es-PE" sz="2400" dirty="0" smtClean="0"/>
              <a:t>)</a:t>
            </a:r>
          </a:p>
          <a:p>
            <a:pPr lvl="1"/>
            <a:r>
              <a:rPr lang="es-PE" sz="2200" dirty="0" smtClean="0"/>
              <a:t>Efecto muestreo.</a:t>
            </a:r>
            <a:endParaRPr lang="es-PE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86" y="3701524"/>
            <a:ext cx="3056885" cy="24742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48" y="3701524"/>
            <a:ext cx="3052112" cy="24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3.2. Formación de la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11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306472"/>
                <a:ext cx="9348479" cy="887104"/>
              </a:xfrm>
            </p:spPr>
            <p:txBody>
              <a:bodyPr/>
              <a:lstStyle/>
              <a:p>
                <a:r>
                  <a:rPr lang="es-PE" sz="2400" i="1" dirty="0" smtClean="0"/>
                  <a:t>Cuantización. </a:t>
                </a:r>
                <a:r>
                  <a:rPr lang="es-PE" sz="2400" dirty="0" smtClean="0"/>
                  <a:t>Imposibilidad de tener un rango infinito de valores</a:t>
                </a:r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200" dirty="0" err="1" smtClean="0"/>
                  <a:t>Efecto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Cuantización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s-PE" sz="2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sz="22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306472"/>
                <a:ext cx="9348479" cy="887104"/>
              </a:xfrm>
              <a:blipFill>
                <a:blip r:embed="rId2"/>
                <a:stretch>
                  <a:fillRect l="-587" t="-4110" r="-1370" b="-1164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02" y="3394675"/>
            <a:ext cx="3413729" cy="27630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40" y="3394675"/>
            <a:ext cx="3413729" cy="27630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378" y="3394675"/>
            <a:ext cx="3413728" cy="27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12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02257"/>
                <a:ext cx="9348480" cy="3393901"/>
              </a:xfrm>
            </p:spPr>
            <p:txBody>
              <a:bodyPr/>
              <a:lstStyle/>
              <a:p>
                <a:r>
                  <a:rPr lang="en-US" sz="2400" dirty="0" smtClean="0"/>
                  <a:t>Una </a:t>
                </a:r>
                <a:r>
                  <a:rPr lang="es-PE" sz="2400" dirty="0" smtClean="0"/>
                  <a:t>imagen análoga es una función bidimensional</a:t>
                </a:r>
                <a:r>
                  <a:rPr lang="en-US" sz="2400" dirty="0" smtClean="0"/>
                  <a:t> continua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s-PE" sz="2400" b="0" i="0" dirty="0" smtClean="0">
                    <a:latin typeface="+mj-lt"/>
                  </a:rPr>
                  <a:t>.</a:t>
                </a:r>
                <a:endParaRPr lang="es-PE" sz="2400" dirty="0" smtClean="0"/>
              </a:p>
              <a:p>
                <a:r>
                  <a:rPr lang="es-PE" sz="2400" dirty="0" smtClean="0"/>
                  <a:t>Una imagen digital es una función discreta vista como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PE" sz="2400" dirty="0" smtClean="0"/>
                  <a:t> donde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sz="2400" dirty="0" smtClean="0"/>
                  <a:t> son coordenadas espaciales.</a:t>
                </a:r>
              </a:p>
              <a:p>
                <a:r>
                  <a:rPr lang="es-PE" sz="2400" dirty="0" smtClean="0"/>
                  <a:t>Una imagen digital emplea muestreo y </a:t>
                </a:r>
                <a:r>
                  <a:rPr lang="es-PE" sz="2400" dirty="0" err="1" smtClean="0"/>
                  <a:t>cuantización</a:t>
                </a:r>
                <a:r>
                  <a:rPr lang="es-PE" sz="2400" dirty="0" smtClean="0"/>
                  <a:t>.</a:t>
                </a:r>
              </a:p>
              <a:p>
                <a:r>
                  <a:rPr lang="es-PE" sz="2400" dirty="0" smtClean="0"/>
                  <a:t>El </a:t>
                </a:r>
                <a:r>
                  <a:rPr lang="es-PE" sz="2400" dirty="0"/>
                  <a:t>valor de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PE" sz="2400" dirty="0"/>
                  <a:t>en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PE" sz="2400" dirty="0"/>
                  <a:t>es proporcional al brillo </a:t>
                </a:r>
                <a:r>
                  <a:rPr lang="es-PE" sz="2400" dirty="0" smtClean="0"/>
                  <a:t>de </a:t>
                </a:r>
                <a:r>
                  <a:rPr lang="es-PE" sz="2400" dirty="0"/>
                  <a:t>la imagen en ese punto</a:t>
                </a:r>
                <a:r>
                  <a:rPr lang="es-PE" sz="2400" dirty="0" smtClean="0"/>
                  <a:t>.</a:t>
                </a:r>
              </a:p>
              <a:p>
                <a:endParaRPr lang="es-PE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02257"/>
                <a:ext cx="9348480" cy="3393901"/>
              </a:xfrm>
              <a:blipFill>
                <a:blip r:embed="rId2"/>
                <a:stretch>
                  <a:fillRect l="-587" t="-1077" r="-110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29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13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9348480" cy="3352958"/>
              </a:xfrm>
            </p:spPr>
            <p:txBody>
              <a:bodyPr/>
              <a:lstStyle/>
              <a:p>
                <a:r>
                  <a:rPr lang="es-PE" sz="2400" dirty="0" smtClean="0"/>
                  <a:t>Una imagen digital se puede representar como una colección de puntos dispuestos en un arreglo matricial, cada uno con un nivel de gris determinado por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sz="2400" dirty="0" smtClean="0"/>
                  <a:t>.</a:t>
                </a:r>
              </a:p>
              <a:p>
                <a:r>
                  <a:rPr lang="es-PE" sz="2400" dirty="0" smtClean="0"/>
                  <a:t>Los elementos de dicha matriz son conocidos como </a:t>
                </a:r>
                <a:r>
                  <a:rPr lang="es-PE" sz="2400" dirty="0" err="1" smtClean="0"/>
                  <a:t>pixels</a:t>
                </a:r>
                <a:r>
                  <a:rPr lang="es-PE" sz="2400" dirty="0" smtClean="0"/>
                  <a:t>.</a:t>
                </a:r>
              </a:p>
              <a:p>
                <a:r>
                  <a:rPr lang="es-PE" sz="2400" dirty="0" smtClean="0"/>
                  <a:t>Un pixel es conocido como </a:t>
                </a:r>
                <a:r>
                  <a:rPr lang="es-PE" sz="2400" dirty="0" err="1" smtClean="0"/>
                  <a:t>picture</a:t>
                </a:r>
                <a:r>
                  <a:rPr lang="es-PE" sz="2400" dirty="0" smtClean="0"/>
                  <a:t> </a:t>
                </a:r>
                <a:r>
                  <a:rPr lang="es-PE" sz="2400" dirty="0" err="1" smtClean="0"/>
                  <a:t>element</a:t>
                </a:r>
                <a:r>
                  <a:rPr lang="es-PE" sz="2400" dirty="0" smtClean="0"/>
                  <a:t>, la menor unidad de mismo color en una imagen.</a:t>
                </a:r>
              </a:p>
              <a:p>
                <a:r>
                  <a:rPr lang="es-PE" sz="2400" dirty="0" smtClean="0"/>
                  <a:t>Un pixel en escala de grises tiene valores de pixel entre 0 y 255.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9348480" cy="3352958"/>
              </a:xfrm>
              <a:blipFill>
                <a:blip r:embed="rId2"/>
                <a:stretch>
                  <a:fillRect l="-587" t="-1273" r="-104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33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14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9348480" cy="335295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PE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PE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PE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PE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PE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algunos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casos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es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necesario</a:t>
                </a:r>
                <a:r>
                  <a:rPr lang="en-US" sz="2400" dirty="0" smtClean="0"/>
                  <a:t> considerer a la </a:t>
                </a:r>
                <a:r>
                  <a:rPr lang="en-US" sz="2400" dirty="0" err="1" smtClean="0"/>
                  <a:t>imagen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como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una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función</a:t>
                </a:r>
                <a:r>
                  <a:rPr lang="en-US" sz="2400" dirty="0" smtClean="0"/>
                  <a:t> de variables </a:t>
                </a:r>
                <a:r>
                  <a:rPr lang="en-US" sz="2400" dirty="0" err="1" smtClean="0"/>
                  <a:t>continuas</a:t>
                </a:r>
                <a:r>
                  <a:rPr lang="en-US" sz="2400" dirty="0" smtClean="0"/>
                  <a:t>.</a:t>
                </a:r>
              </a:p>
              <a:p>
                <a:pPr marL="0" indent="0">
                  <a:buNone/>
                </a:pPr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PE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PE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P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P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s-P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→[0,</m:t>
                      </m:r>
                      <m:r>
                        <a:rPr lang="es-P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s-P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PE" sz="24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PE" sz="2400" i="1" dirty="0">
                        <a:latin typeface="Cambria Math" panose="02040503050406030204" pitchFamily="18" charset="0"/>
                      </a:rPr>
                      <m:t>𝐷𝑜𝑛𝑑𝑒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sz="2400" dirty="0">
                    <a:latin typeface="Cambria Math" panose="02040503050406030204" pitchFamily="18" charset="0"/>
                  </a:rPr>
                  <a:t> es un valor de intensidad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9348480" cy="3352958"/>
              </a:xfrm>
              <a:blipFill>
                <a:blip r:embed="rId2"/>
                <a:stretch>
                  <a:fillRect l="-97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5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15</a:t>
            </a:fld>
            <a:endParaRPr lang="es-PE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00" y="2240117"/>
            <a:ext cx="4864564" cy="36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7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16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5790720" cy="3234519"/>
              </a:xfrm>
            </p:spPr>
            <p:txBody>
              <a:bodyPr/>
              <a:lstStyle/>
              <a:p>
                <a:r>
                  <a:rPr lang="es-PE" sz="2400" dirty="0" smtClean="0"/>
                  <a:t>Una imagen digital es un arreglo de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𝑚𝑥𝑛</m:t>
                    </m:r>
                  </m:oMath>
                </a14:m>
                <a:r>
                  <a:rPr lang="es-PE" sz="2400" dirty="0" smtClean="0"/>
                  <a:t>.</a:t>
                </a:r>
              </a:p>
              <a:p>
                <a:r>
                  <a:rPr lang="es-PE" sz="2400" dirty="0" smtClean="0"/>
                  <a:t>Las intensidades discretas se representan en  intensidades en potencia de 2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E" sz="2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E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PE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E" sz="2200" b="0" dirty="0" smtClean="0"/>
              </a:p>
              <a:p>
                <a:pPr lvl="1"/>
                <a:r>
                  <a:rPr lang="es-PE" sz="2200" dirty="0" smtClean="0"/>
                  <a:t>El intervalo de intensidad 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2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s-PE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s-PE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E" sz="2200" b="0" dirty="0" smtClean="0"/>
              </a:p>
              <a:p>
                <a:pPr lvl="1"/>
                <a:r>
                  <a:rPr lang="es-PE" sz="2200" dirty="0" smtClean="0"/>
                  <a:t>Almacenamiento= </a:t>
                </a:r>
                <a14:m>
                  <m:oMath xmlns:m="http://schemas.openxmlformats.org/officeDocument/2006/math">
                    <m:r>
                      <a:rPr lang="es-PE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s-PE" sz="2200" b="0" dirty="0" smtClean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5790720" cy="3234519"/>
              </a:xfrm>
              <a:blipFill>
                <a:blip r:embed="rId2"/>
                <a:stretch>
                  <a:fillRect l="-947" t="-1318" b="-320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" r="7425" b="4660"/>
          <a:stretch/>
        </p:blipFill>
        <p:spPr>
          <a:xfrm>
            <a:off x="8676205" y="2743200"/>
            <a:ext cx="2907155" cy="32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3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17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817610"/>
            <a:ext cx="5503401" cy="2961565"/>
          </a:xfrm>
        </p:spPr>
        <p:txBody>
          <a:bodyPr/>
          <a:lstStyle/>
          <a:p>
            <a:r>
              <a:rPr lang="es-PE" sz="2400" i="1" dirty="0"/>
              <a:t>Imágenes de Color. </a:t>
            </a:r>
            <a:r>
              <a:rPr lang="es-PE" sz="2400" dirty="0" smtClean="0"/>
              <a:t>Las </a:t>
            </a:r>
            <a:r>
              <a:rPr lang="es-PE" sz="2400" dirty="0"/>
              <a:t>imágenes en color se componen de tres canales de color (rojo, verde y azul) que se combinan para crear la mayoría de los colores que podemos ver.</a:t>
            </a:r>
            <a:endParaRPr lang="es-PE" sz="2400" b="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600" y="2817610"/>
            <a:ext cx="3437027" cy="28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4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3.4. Formatos de archivo de imagen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18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470245"/>
            <a:ext cx="9348480" cy="1995699"/>
          </a:xfrm>
        </p:spPr>
        <p:txBody>
          <a:bodyPr/>
          <a:lstStyle/>
          <a:p>
            <a:r>
              <a:rPr lang="es-PE" sz="2400" dirty="0"/>
              <a:t>Muchos formatos de imagen se adhieren al modelo </a:t>
            </a:r>
            <a:r>
              <a:rPr lang="es-PE" sz="2400" dirty="0" smtClean="0"/>
              <a:t>simple.</a:t>
            </a:r>
          </a:p>
          <a:p>
            <a:pPr lvl="1"/>
            <a:r>
              <a:rPr lang="es-PE" sz="2200" dirty="0" smtClean="0"/>
              <a:t>El </a:t>
            </a:r>
            <a:r>
              <a:rPr lang="es-PE" sz="2200" dirty="0"/>
              <a:t>encabezado contiene al menos el ancho y el alto de la imagen.</a:t>
            </a:r>
          </a:p>
          <a:p>
            <a:pPr lvl="1"/>
            <a:r>
              <a:rPr lang="es-PE" sz="2200" dirty="0"/>
              <a:t>La mayoría de los encabezados comienzan con una firma o un "número </a:t>
            </a:r>
            <a:r>
              <a:rPr lang="es-PE" sz="2200" dirty="0" smtClean="0"/>
              <a:t>mágico“ (secuencia </a:t>
            </a:r>
            <a:r>
              <a:rPr lang="es-PE" sz="2200" dirty="0"/>
              <a:t>corta de bytes para identificar el formato de archivo)</a:t>
            </a:r>
            <a:endParaRPr lang="en-US" sz="26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5" t="3079" r="2608" b="12125"/>
          <a:stretch/>
        </p:blipFill>
        <p:spPr>
          <a:xfrm>
            <a:off x="4041413" y="4370610"/>
            <a:ext cx="5571638" cy="178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7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3.4. Formatos de archivo de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19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688609"/>
            <a:ext cx="9348480" cy="3343701"/>
          </a:xfrm>
        </p:spPr>
        <p:txBody>
          <a:bodyPr/>
          <a:lstStyle/>
          <a:p>
            <a:r>
              <a:rPr lang="es-PE" sz="2400" dirty="0" smtClean="0"/>
              <a:t>Algunos formatos de imagen</a:t>
            </a:r>
          </a:p>
          <a:p>
            <a:pPr lvl="1"/>
            <a:r>
              <a:rPr lang="es-PE" sz="2200" dirty="0" smtClean="0"/>
              <a:t>GIF </a:t>
            </a:r>
            <a:r>
              <a:rPr lang="es-PE" sz="2200" dirty="0"/>
              <a:t>(</a:t>
            </a:r>
            <a:r>
              <a:rPr lang="es-PE" sz="2200" dirty="0" err="1"/>
              <a:t>Graphic</a:t>
            </a:r>
            <a:r>
              <a:rPr lang="es-PE" sz="2200" dirty="0"/>
              <a:t> </a:t>
            </a:r>
            <a:r>
              <a:rPr lang="es-PE" sz="2200" dirty="0" err="1"/>
              <a:t>Interchange</a:t>
            </a:r>
            <a:r>
              <a:rPr lang="es-PE" sz="2200" dirty="0"/>
              <a:t> </a:t>
            </a:r>
            <a:r>
              <a:rPr lang="es-PE" sz="2200" dirty="0" err="1"/>
              <a:t>Format</a:t>
            </a:r>
            <a:r>
              <a:rPr lang="es-PE" sz="2200" dirty="0"/>
              <a:t>) - </a:t>
            </a:r>
          </a:p>
          <a:p>
            <a:pPr lvl="1"/>
            <a:r>
              <a:rPr lang="es-PE" sz="2200" dirty="0"/>
              <a:t>PNG (Portable Network </a:t>
            </a:r>
            <a:r>
              <a:rPr lang="es-PE" sz="2200" dirty="0" err="1"/>
              <a:t>Graphics</a:t>
            </a:r>
            <a:r>
              <a:rPr lang="es-PE" sz="2200" dirty="0"/>
              <a:t>)</a:t>
            </a:r>
          </a:p>
          <a:p>
            <a:pPr lvl="1"/>
            <a:r>
              <a:rPr lang="es-PE" sz="2200" dirty="0"/>
              <a:t>JPEG (</a:t>
            </a:r>
            <a:r>
              <a:rPr lang="es-PE" sz="2200" dirty="0" err="1"/>
              <a:t>Joint</a:t>
            </a:r>
            <a:r>
              <a:rPr lang="es-PE" sz="2200" dirty="0"/>
              <a:t> </a:t>
            </a:r>
            <a:r>
              <a:rPr lang="es-PE" sz="2200" dirty="0" err="1"/>
              <a:t>Photographic</a:t>
            </a:r>
            <a:r>
              <a:rPr lang="es-PE" sz="2200" dirty="0"/>
              <a:t> </a:t>
            </a:r>
            <a:r>
              <a:rPr lang="es-PE" sz="2200" dirty="0" err="1"/>
              <a:t>Experts</a:t>
            </a:r>
            <a:r>
              <a:rPr lang="es-PE" sz="2200" dirty="0"/>
              <a:t> </a:t>
            </a:r>
            <a:r>
              <a:rPr lang="es-PE" sz="2200" dirty="0" err="1"/>
              <a:t>Group</a:t>
            </a:r>
            <a:r>
              <a:rPr lang="es-PE" sz="2200" dirty="0"/>
              <a:t>)</a:t>
            </a:r>
          </a:p>
          <a:p>
            <a:pPr lvl="1"/>
            <a:r>
              <a:rPr lang="es-PE" sz="2200" dirty="0"/>
              <a:t>TIFF (</a:t>
            </a:r>
            <a:r>
              <a:rPr lang="es-PE" sz="2200" dirty="0" err="1"/>
              <a:t>Tagged</a:t>
            </a:r>
            <a:r>
              <a:rPr lang="es-PE" sz="2200" dirty="0"/>
              <a:t> </a:t>
            </a:r>
            <a:r>
              <a:rPr lang="es-PE" sz="2200" dirty="0" err="1"/>
              <a:t>Image</a:t>
            </a:r>
            <a:r>
              <a:rPr lang="es-PE" sz="2200" dirty="0"/>
              <a:t> File </a:t>
            </a:r>
            <a:r>
              <a:rPr lang="es-PE" sz="2200" dirty="0" err="1"/>
              <a:t>Format</a:t>
            </a:r>
            <a:r>
              <a:rPr lang="es-PE" sz="2200" dirty="0"/>
              <a:t>)</a:t>
            </a:r>
          </a:p>
          <a:p>
            <a:pPr lvl="1"/>
            <a:r>
              <a:rPr lang="es-PE" sz="2200" dirty="0"/>
              <a:t>PGM (Portable Gray </a:t>
            </a:r>
            <a:r>
              <a:rPr lang="es-PE" sz="2200" dirty="0" err="1"/>
              <a:t>Map</a:t>
            </a:r>
            <a:r>
              <a:rPr lang="es-PE" sz="2200" dirty="0"/>
              <a:t>)</a:t>
            </a:r>
          </a:p>
          <a:p>
            <a:pPr lvl="1"/>
            <a:r>
              <a:rPr lang="es-PE" sz="2200" dirty="0"/>
              <a:t>FITS (Flexible </a:t>
            </a:r>
            <a:r>
              <a:rPr lang="es-PE" sz="2200" dirty="0" err="1"/>
              <a:t>Image</a:t>
            </a:r>
            <a:r>
              <a:rPr lang="es-PE" sz="2200" dirty="0"/>
              <a:t> </a:t>
            </a:r>
            <a:r>
              <a:rPr lang="es-PE" sz="2200" dirty="0" err="1"/>
              <a:t>Transport</a:t>
            </a:r>
            <a:r>
              <a:rPr lang="es-PE" sz="2200" dirty="0"/>
              <a:t> </a:t>
            </a:r>
            <a:r>
              <a:rPr lang="es-PE" sz="2200" dirty="0" err="1"/>
              <a:t>System</a:t>
            </a:r>
            <a:r>
              <a:rPr lang="es-PE" sz="2200" dirty="0" smtClean="0"/>
              <a:t>)</a:t>
            </a:r>
          </a:p>
          <a:p>
            <a:pPr lvl="1"/>
            <a:r>
              <a:rPr lang="es-PE" sz="2200" dirty="0" smtClean="0"/>
              <a:t>RAW</a:t>
            </a:r>
            <a:endParaRPr lang="es-PE" sz="2200" dirty="0"/>
          </a:p>
        </p:txBody>
      </p:sp>
    </p:spTree>
    <p:extLst>
      <p:ext uri="{BB962C8B-B14F-4D97-AF65-F5344CB8AC3E}">
        <p14:creationId xmlns:p14="http://schemas.microsoft.com/office/powerpoint/2010/main" val="6806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Pre-requisitos 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415653"/>
            <a:ext cx="9348480" cy="3603009"/>
          </a:xfrm>
        </p:spPr>
        <p:txBody>
          <a:bodyPr/>
          <a:lstStyle/>
          <a:p>
            <a:r>
              <a:rPr lang="es-PE" sz="2800" dirty="0" smtClean="0"/>
              <a:t>Requeridos:</a:t>
            </a:r>
          </a:p>
          <a:p>
            <a:pPr lvl="1"/>
            <a:r>
              <a:rPr lang="es-PE" sz="2400" dirty="0" smtClean="0"/>
              <a:t>Computación Gráfica II(Obligatorio).</a:t>
            </a:r>
          </a:p>
          <a:p>
            <a:pPr lvl="1"/>
            <a:r>
              <a:rPr lang="es-PE" sz="2400" dirty="0" smtClean="0"/>
              <a:t>Algebra Lineal.</a:t>
            </a:r>
          </a:p>
          <a:p>
            <a:pPr lvl="1"/>
            <a:r>
              <a:rPr lang="es-PE" sz="2400" dirty="0" smtClean="0"/>
              <a:t>Estructura de datos.</a:t>
            </a:r>
          </a:p>
          <a:p>
            <a:pPr lvl="1"/>
            <a:r>
              <a:rPr lang="es-PE" sz="2400" dirty="0" smtClean="0"/>
              <a:t>Estadística (Deseable).</a:t>
            </a:r>
          </a:p>
          <a:p>
            <a:r>
              <a:rPr lang="es-PE" sz="2800" dirty="0" smtClean="0"/>
              <a:t>Programación: MATLAB, JAVA.</a:t>
            </a:r>
          </a:p>
          <a:p>
            <a:r>
              <a:rPr lang="es-PE" sz="2800" dirty="0" smtClean="0"/>
              <a:t>No incluye: Photoshop.</a:t>
            </a:r>
          </a:p>
          <a:p>
            <a:endParaRPr lang="es-PE" sz="28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58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3.5. Histograma de una imagen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20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552131"/>
                <a:ext cx="9348480" cy="3480179"/>
              </a:xfrm>
            </p:spPr>
            <p:txBody>
              <a:bodyPr/>
              <a:lstStyle/>
              <a:p>
                <a:r>
                  <a:rPr lang="es-PE" sz="2400" dirty="0" smtClean="0"/>
                  <a:t>Sea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PE" sz="2400" dirty="0"/>
                  <a:t> una imagen en su representación </a:t>
                </a:r>
                <a:r>
                  <a:rPr lang="es-PE" sz="2400" dirty="0" smtClean="0"/>
                  <a:t>matricial entonces su histograma será un vector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PE" sz="2400" dirty="0"/>
                  <a:t>  de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s-PE" sz="2400" dirty="0"/>
                  <a:t> elementos</a:t>
                </a:r>
                <a:r>
                  <a:rPr lang="es-PE" sz="2400" dirty="0" smtClean="0"/>
                  <a:t>.</a:t>
                </a:r>
              </a:p>
              <a:p>
                <a:pPr marL="0" indent="0">
                  <a:buNone/>
                </a:pPr>
                <a:endParaRPr lang="es-PE" sz="3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   ,  0≤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≤255}</m:t>
                      </m:r>
                    </m:oMath>
                  </m:oMathPara>
                </a14:m>
                <a:endParaRPr lang="es-PE" sz="2400" dirty="0" smtClean="0"/>
              </a:p>
              <a:p>
                <a:pPr marL="0" indent="0">
                  <a:buNone/>
                </a:pPr>
                <a:endParaRPr lang="es-PE" sz="700" dirty="0"/>
              </a:p>
              <a:p>
                <a14:m>
                  <m:oMath xmlns:m="http://schemas.openxmlformats.org/officeDocument/2006/math"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E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/>
                  <a:t>representa la frecuencia de aparición  de </a:t>
                </a:r>
                <a:r>
                  <a:rPr lang="es-PE" sz="2400" dirty="0" smtClean="0"/>
                  <a:t> el tono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 smtClean="0"/>
                  <a:t>de </a:t>
                </a:r>
                <a:r>
                  <a:rPr lang="es-PE" sz="2400" dirty="0"/>
                  <a:t>gris en la imagen</a:t>
                </a:r>
              </a:p>
              <a:p>
                <a:r>
                  <a:rPr lang="es-PE" sz="2400" i="1" dirty="0" smtClean="0"/>
                  <a:t>Ejemplo. </a:t>
                </a:r>
                <a:r>
                  <a:rPr lang="es-PE" sz="2400" dirty="0" smtClean="0"/>
                  <a:t>Si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(150)=39 </m:t>
                    </m:r>
                  </m:oMath>
                </a14:m>
                <a:r>
                  <a:rPr lang="es-PE" sz="2400" dirty="0"/>
                  <a:t>significa </a:t>
                </a:r>
                <a:r>
                  <a:rPr lang="es-PE" sz="2400" dirty="0" smtClean="0"/>
                  <a:t>que hay 39 pixeles de  tono </a:t>
                </a:r>
                <a:r>
                  <a:rPr lang="es-PE" sz="2400" dirty="0"/>
                  <a:t>de gris </a:t>
                </a:r>
                <a:r>
                  <a:rPr lang="es-PE" sz="2400" dirty="0" smtClean="0"/>
                  <a:t>150.</a:t>
                </a:r>
                <a:endParaRPr lang="es-PE" sz="2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552131"/>
                <a:ext cx="9348480" cy="3480179"/>
              </a:xfrm>
              <a:blipFill>
                <a:blip r:embed="rId2"/>
                <a:stretch>
                  <a:fillRect l="-587" t="-1226" r="-848" b="-595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3.5. Histograma de una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21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552131"/>
                <a:ext cx="9348480" cy="3480179"/>
              </a:xfrm>
            </p:spPr>
            <p:txBody>
              <a:bodyPr/>
              <a:lstStyle/>
              <a:p>
                <a:r>
                  <a:rPr lang="es-PE" sz="2400" dirty="0" smtClean="0"/>
                  <a:t>Sea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PE" sz="2400" dirty="0"/>
                  <a:t> una imagen en su representación </a:t>
                </a:r>
                <a:r>
                  <a:rPr lang="es-PE" sz="2400" dirty="0" smtClean="0"/>
                  <a:t>matricial entonces su histograma será un vector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PE" sz="2400" dirty="0"/>
                  <a:t>  de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s-PE" sz="2400" dirty="0"/>
                  <a:t> </a:t>
                </a:r>
                <a:r>
                  <a:rPr lang="es-PE" sz="2400"/>
                  <a:t>elementos</a:t>
                </a:r>
                <a:r>
                  <a:rPr lang="es-PE" sz="2400" smtClean="0"/>
                  <a:t>.</a:t>
                </a:r>
                <a:endParaRPr lang="es-PE" sz="24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552131"/>
                <a:ext cx="9348480" cy="3480179"/>
              </a:xfrm>
              <a:blipFill>
                <a:blip r:embed="rId2"/>
                <a:stretch>
                  <a:fillRect l="-587" t="-122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3.5. Histograma de una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22</a:t>
            </a:fld>
            <a:endParaRPr lang="es-PE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300" y="3002507"/>
            <a:ext cx="5356060" cy="2497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1" y="2178126"/>
            <a:ext cx="4858781" cy="36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4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3.6. Acumulación de una imagen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23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552131"/>
                <a:ext cx="9348480" cy="3480179"/>
              </a:xfrm>
            </p:spPr>
            <p:txBody>
              <a:bodyPr/>
              <a:lstStyle/>
              <a:p>
                <a:r>
                  <a:rPr lang="es-PE" sz="2400" dirty="0" smtClean="0"/>
                  <a:t>Sea </a:t>
                </a:r>
                <a14:m>
                  <m:oMath xmlns:m="http://schemas.openxmlformats.org/officeDocument/2006/math">
                    <m:r>
                      <a:rPr lang="es-PE" sz="24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PE" sz="2400" dirty="0"/>
                  <a:t> una imagen en su representación matricial entonces su histograma será un vector </a:t>
                </a:r>
                <a14:m>
                  <m:oMath xmlns:m="http://schemas.openxmlformats.org/officeDocument/2006/math"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s-PE" sz="2400" dirty="0"/>
                  <a:t>  de </a:t>
                </a:r>
                <a14:m>
                  <m:oMath xmlns:m="http://schemas.openxmlformats.org/officeDocument/2006/math">
                    <m:r>
                      <a:rPr lang="es-PE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s-PE" sz="2400" dirty="0"/>
                  <a:t> elementos.</a:t>
                </a:r>
              </a:p>
              <a:p>
                <a:pPr marL="0" indent="0">
                  <a:buNone/>
                </a:pPr>
                <a:endParaRPr lang="es-PE" sz="3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PE" sz="700" dirty="0"/>
              </a:p>
              <a:p>
                <a14:m>
                  <m:oMath xmlns:m="http://schemas.openxmlformats.org/officeDocument/2006/math"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s-PE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/>
                  <a:t>representa la frecuencia de aparición  </a:t>
                </a:r>
                <a:r>
                  <a:rPr lang="es-PE" sz="2400" dirty="0" smtClean="0"/>
                  <a:t> </a:t>
                </a:r>
                <a:r>
                  <a:rPr lang="es-PE" sz="2400" b="0" i="0" dirty="0" smtClean="0">
                    <a:latin typeface="+mj-lt"/>
                  </a:rPr>
                  <a:t>de tonos de gris menores que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s-PE" sz="2400" b="0" i="0" dirty="0" smtClean="0">
                  <a:latin typeface="+mj-lt"/>
                </a:endParaRPr>
              </a:p>
              <a:p>
                <a:r>
                  <a:rPr lang="es-PE" sz="2400" i="1" dirty="0" smtClean="0"/>
                  <a:t>Ejemplo. </a:t>
                </a:r>
                <a:r>
                  <a:rPr lang="es-PE" sz="2400" dirty="0" smtClean="0"/>
                  <a:t>Si </a:t>
                </a:r>
                <a14:m>
                  <m:oMath xmlns:m="http://schemas.openxmlformats.org/officeDocument/2006/math"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(1</m:t>
                    </m:r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120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/>
                  <a:t>significa </a:t>
                </a:r>
                <a:r>
                  <a:rPr lang="es-PE" sz="2400" dirty="0" smtClean="0"/>
                  <a:t>que hay 120 pixeles de  tono </a:t>
                </a:r>
                <a:r>
                  <a:rPr lang="es-PE" sz="2400" dirty="0"/>
                  <a:t>de gris </a:t>
                </a:r>
                <a:r>
                  <a:rPr lang="es-PE" sz="2400" dirty="0" smtClean="0"/>
                  <a:t>150 menores.</a:t>
                </a:r>
                <a:endParaRPr lang="es-PE" sz="2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552131"/>
                <a:ext cx="9348480" cy="3480179"/>
              </a:xfrm>
              <a:blipFill>
                <a:blip r:embed="rId2"/>
                <a:stretch>
                  <a:fillRect l="-587" t="-1226" r="-522" b="-665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45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 Procesamiento digital de imágenes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29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4.1. Introducción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25</a:t>
            </a:fld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93" y="1913042"/>
            <a:ext cx="5465360" cy="421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4.1. Introducción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702257"/>
            <a:ext cx="9348480" cy="3316406"/>
          </a:xfrm>
        </p:spPr>
        <p:txBody>
          <a:bodyPr/>
          <a:lstStyle/>
          <a:p>
            <a:r>
              <a:rPr lang="es-PE" sz="2400" i="1" dirty="0" smtClean="0"/>
              <a:t>Lo </a:t>
            </a:r>
            <a:r>
              <a:rPr lang="es-PE" sz="2400" i="1" dirty="0"/>
              <a:t>que distinguió la visión por computadora del campo </a:t>
            </a:r>
            <a:r>
              <a:rPr lang="es-PE" sz="2400" i="1" dirty="0" smtClean="0"/>
              <a:t>del </a:t>
            </a:r>
            <a:r>
              <a:rPr lang="es-PE" sz="2400" i="1" dirty="0"/>
              <a:t>procesamiento de imágenes digitales </a:t>
            </a:r>
            <a:r>
              <a:rPr lang="es-PE" sz="2400" i="1" dirty="0" smtClean="0"/>
              <a:t>fue </a:t>
            </a:r>
            <a:r>
              <a:rPr lang="es-PE" sz="2400" i="1" dirty="0"/>
              <a:t>el deseo de recuperar </a:t>
            </a:r>
            <a:r>
              <a:rPr lang="es-PE" sz="2400" i="1" dirty="0" smtClean="0"/>
              <a:t>la estructura </a:t>
            </a:r>
            <a:r>
              <a:rPr lang="es-PE" sz="2400" i="1" dirty="0"/>
              <a:t>tridimensional del mundo a partir de imágenes y </a:t>
            </a:r>
            <a:r>
              <a:rPr lang="es-PE" sz="2400" i="1" dirty="0" smtClean="0"/>
              <a:t>usarlo </a:t>
            </a:r>
            <a:r>
              <a:rPr lang="es-PE" sz="2400" i="1" dirty="0"/>
              <a:t>como </a:t>
            </a:r>
            <a:r>
              <a:rPr lang="es-PE" sz="2400" i="1" dirty="0" smtClean="0"/>
              <a:t>trampolín </a:t>
            </a:r>
            <a:r>
              <a:rPr lang="es-PE" sz="2400" i="1" dirty="0"/>
              <a:t>hacia la </a:t>
            </a:r>
            <a:r>
              <a:rPr lang="es-PE" sz="2400" i="1" dirty="0" smtClean="0"/>
              <a:t> comprensión </a:t>
            </a:r>
            <a:r>
              <a:rPr lang="es-PE" sz="2400" i="1" dirty="0"/>
              <a:t>completa de la </a:t>
            </a:r>
            <a:r>
              <a:rPr lang="es-PE" sz="2400" i="1" dirty="0" smtClean="0"/>
              <a:t>escena. </a:t>
            </a:r>
          </a:p>
          <a:p>
            <a:endParaRPr lang="es-PE" sz="2400" i="1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37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4.2. Definición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497540"/>
            <a:ext cx="9348480" cy="3521123"/>
          </a:xfrm>
        </p:spPr>
        <p:txBody>
          <a:bodyPr/>
          <a:lstStyle/>
          <a:p>
            <a:r>
              <a:rPr lang="es-PE" sz="2400" dirty="0"/>
              <a:t>El procesamiento digital de imágenes se centra en dos tareas principales</a:t>
            </a:r>
          </a:p>
          <a:p>
            <a:pPr lvl="1"/>
            <a:r>
              <a:rPr lang="es-PE" sz="2200" dirty="0" smtClean="0"/>
              <a:t>Mejora </a:t>
            </a:r>
            <a:r>
              <a:rPr lang="es-PE" sz="2200" dirty="0"/>
              <a:t>de la información pictórica para </a:t>
            </a:r>
            <a:r>
              <a:rPr lang="es-PE" sz="2200" dirty="0" smtClean="0"/>
              <a:t>la interpretación humana.</a:t>
            </a:r>
            <a:endParaRPr lang="es-PE" sz="2200" dirty="0"/>
          </a:p>
          <a:p>
            <a:pPr lvl="1"/>
            <a:r>
              <a:rPr lang="es-PE" sz="2200" dirty="0" smtClean="0"/>
              <a:t>Procesamiento </a:t>
            </a:r>
            <a:r>
              <a:rPr lang="es-PE" sz="2200" dirty="0"/>
              <a:t>de datos </a:t>
            </a:r>
            <a:r>
              <a:rPr lang="es-PE" sz="2200" dirty="0" smtClean="0"/>
              <a:t>de una </a:t>
            </a:r>
            <a:r>
              <a:rPr lang="es-PE" sz="2200" dirty="0"/>
              <a:t>imagen para almacenamiento, </a:t>
            </a:r>
            <a:r>
              <a:rPr lang="es-PE" sz="2200" dirty="0" smtClean="0"/>
              <a:t>transmisión y </a:t>
            </a:r>
            <a:r>
              <a:rPr lang="es-PE" sz="2200" dirty="0"/>
              <a:t>representación </a:t>
            </a:r>
            <a:r>
              <a:rPr lang="es-PE" sz="2200" dirty="0" smtClean="0"/>
              <a:t>para que sean percibidos por una </a:t>
            </a:r>
            <a:r>
              <a:rPr lang="es-PE" sz="2200" dirty="0"/>
              <a:t>máquina autónoma.</a:t>
            </a:r>
          </a:p>
          <a:p>
            <a:r>
              <a:rPr lang="es-PE" sz="2400" dirty="0" smtClean="0"/>
              <a:t>Existen discusiones sobre </a:t>
            </a:r>
            <a:r>
              <a:rPr lang="es-PE" sz="2400" dirty="0"/>
              <a:t>dónde termina el procesamiento de </a:t>
            </a:r>
            <a:r>
              <a:rPr lang="es-PE" sz="2400" dirty="0" smtClean="0"/>
              <a:t>imágenes y </a:t>
            </a:r>
            <a:r>
              <a:rPr lang="es-PE" sz="2400" dirty="0"/>
              <a:t>campos como el análisis de imágenes y </a:t>
            </a:r>
            <a:r>
              <a:rPr lang="es-PE" sz="2400" dirty="0" smtClean="0"/>
              <a:t>visión computacional.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5794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4.2. Definición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28</a:t>
            </a:fld>
            <a:endParaRPr lang="es-PE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2166640" y="2270515"/>
            <a:ext cx="9348479" cy="3506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823052" y="2634830"/>
            <a:ext cx="17216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algn="ctr" eaLnBrk="1" hangingPunct="1"/>
            <a:r>
              <a:rPr lang="en-US" altLang="ko-KR" dirty="0" err="1" smtClean="0"/>
              <a:t>Procesamiento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imágenes</a:t>
            </a:r>
            <a:endParaRPr lang="en-US" altLang="ko-KR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9223189" y="2570149"/>
            <a:ext cx="22346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algn="ctr" eaLnBrk="1" hangingPunct="1"/>
            <a:r>
              <a:rPr lang="en-US" altLang="ko-KR" dirty="0" err="1" smtClean="0"/>
              <a:t>Visión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Computacional</a:t>
            </a:r>
            <a:endParaRPr lang="en-US" altLang="ko-KR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686584" y="2634830"/>
            <a:ext cx="23390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algn="ctr" eaLnBrk="1" hangingPunct="1"/>
            <a:r>
              <a:rPr lang="en-US" altLang="ko-KR" dirty="0" err="1" smtClean="0"/>
              <a:t>Análisis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imágenes</a:t>
            </a:r>
            <a:endParaRPr lang="en-US" altLang="ko-KR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155874" y="3428406"/>
            <a:ext cx="1223412" cy="36933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eaLnBrk="1" hangingPunct="1"/>
            <a:r>
              <a:rPr lang="en-US" altLang="ko-KR" dirty="0" err="1" smtClean="0">
                <a:solidFill>
                  <a:schemeClr val="bg1"/>
                </a:solidFill>
              </a:rPr>
              <a:t>Bajo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nivel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6190622" y="3498360"/>
            <a:ext cx="1390124" cy="36933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eaLnBrk="1" hangingPunct="1"/>
            <a:r>
              <a:rPr lang="en-US" altLang="ko-KR" dirty="0" err="1" smtClean="0">
                <a:solidFill>
                  <a:schemeClr val="bg1"/>
                </a:solidFill>
              </a:rPr>
              <a:t>Nivel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medio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9780102" y="3453828"/>
            <a:ext cx="1120820" cy="36933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eaLnBrk="1" hangingPunct="1"/>
            <a:r>
              <a:rPr lang="en-US" altLang="ko-KR" dirty="0" smtClean="0">
                <a:solidFill>
                  <a:schemeClr val="bg1"/>
                </a:solidFill>
              </a:rPr>
              <a:t>Alto </a:t>
            </a:r>
            <a:r>
              <a:rPr lang="en-US" altLang="ko-KR" dirty="0" err="1" smtClean="0">
                <a:solidFill>
                  <a:schemeClr val="bg1"/>
                </a:solidFill>
              </a:rPr>
              <a:t>nivel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2577190" y="3917554"/>
            <a:ext cx="238078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ko-KR" dirty="0" err="1" smtClean="0"/>
              <a:t>Fitros</a:t>
            </a:r>
            <a:endParaRPr lang="en-US" altLang="ko-KR" dirty="0"/>
          </a:p>
          <a:p>
            <a:pPr eaLnBrk="1" hangingPunct="1">
              <a:buFontTx/>
              <a:buChar char="•"/>
            </a:pPr>
            <a:r>
              <a:rPr lang="en-US" altLang="ko-KR" dirty="0" err="1" smtClean="0"/>
              <a:t>Mejoramiento</a:t>
            </a:r>
            <a:endParaRPr lang="en-US" altLang="ko-KR" dirty="0"/>
          </a:p>
          <a:p>
            <a:pPr eaLnBrk="1" hangingPunct="1">
              <a:buFontTx/>
              <a:buChar char="•"/>
            </a:pPr>
            <a:r>
              <a:rPr lang="en-US" altLang="ko-KR" dirty="0" err="1" smtClean="0"/>
              <a:t>Restauración</a:t>
            </a:r>
            <a:endParaRPr lang="en-US" altLang="ko-KR" dirty="0"/>
          </a:p>
          <a:p>
            <a:pPr eaLnBrk="1" hangingPunct="1">
              <a:buFontTx/>
              <a:buChar char="•"/>
            </a:pPr>
            <a:r>
              <a:rPr lang="en-US" altLang="ko-KR" dirty="0" err="1" smtClean="0"/>
              <a:t>Detección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bordes</a:t>
            </a:r>
            <a:endParaRPr lang="en-US" altLang="ko-KR" dirty="0"/>
          </a:p>
          <a:p>
            <a:pPr eaLnBrk="1" hangingPunct="1">
              <a:buFontTx/>
              <a:buChar char="•"/>
            </a:pPr>
            <a:r>
              <a:rPr lang="en-US" altLang="ko-KR" dirty="0" err="1" smtClean="0"/>
              <a:t>Compresión</a:t>
            </a:r>
            <a:endParaRPr lang="en-US" altLang="ko-KR" dirty="0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015895" y="4091799"/>
            <a:ext cx="18293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ko-KR" dirty="0" err="1" smtClean="0"/>
              <a:t>Segmentación</a:t>
            </a:r>
            <a:r>
              <a:rPr lang="en-US" altLang="ko-KR" dirty="0"/>
              <a:t>*</a:t>
            </a:r>
          </a:p>
          <a:p>
            <a:pPr eaLnBrk="1" hangingPunct="1">
              <a:buFontTx/>
              <a:buChar char="•"/>
            </a:pPr>
            <a:r>
              <a:rPr lang="en-US" altLang="ko-KR" dirty="0" err="1" smtClean="0"/>
              <a:t>Clasificación</a:t>
            </a:r>
            <a:endParaRPr lang="en-US" altLang="ko-KR" dirty="0"/>
          </a:p>
          <a:p>
            <a:pPr eaLnBrk="1" hangingPunct="1">
              <a:buFontTx/>
              <a:buChar char="•"/>
            </a:pPr>
            <a:endParaRPr lang="en-US" altLang="ko-KR" dirty="0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9410456" y="4088616"/>
            <a:ext cx="191911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ko-KR" dirty="0" err="1" smtClean="0"/>
              <a:t>Reconocimiento</a:t>
            </a:r>
            <a:endParaRPr lang="en-US" altLang="ko-KR" dirty="0"/>
          </a:p>
          <a:p>
            <a:pPr eaLnBrk="1" hangingPunct="1">
              <a:buFontTx/>
              <a:buChar char="•"/>
            </a:pPr>
            <a:r>
              <a:rPr lang="en-US" altLang="ko-KR" dirty="0" smtClean="0"/>
              <a:t>IA</a:t>
            </a:r>
            <a:endParaRPr lang="en-US" altLang="ko-KR" dirty="0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2725920" y="5422233"/>
            <a:ext cx="1915909" cy="64633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eaLnBrk="1" hangingPunct="1"/>
            <a:r>
              <a:rPr lang="en-US" altLang="ko-KR" dirty="0" smtClean="0">
                <a:solidFill>
                  <a:schemeClr val="bg1"/>
                </a:solidFill>
              </a:rPr>
              <a:t>Entrada: </a:t>
            </a:r>
            <a:r>
              <a:rPr lang="en-US" altLang="ko-KR" dirty="0" err="1" smtClean="0">
                <a:solidFill>
                  <a:schemeClr val="bg1"/>
                </a:solidFill>
              </a:rPr>
              <a:t>Imagen</a:t>
            </a:r>
            <a:endParaRPr lang="en-US" altLang="ko-KR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ko-KR" dirty="0" err="1" smtClean="0">
                <a:solidFill>
                  <a:schemeClr val="bg1"/>
                </a:solidFill>
              </a:rPr>
              <a:t>Salida</a:t>
            </a:r>
            <a:r>
              <a:rPr lang="en-US" altLang="ko-KR" dirty="0" smtClean="0">
                <a:solidFill>
                  <a:schemeClr val="bg1"/>
                </a:solidFill>
              </a:rPr>
              <a:t>  :  </a:t>
            </a:r>
            <a:r>
              <a:rPr lang="en-US" altLang="ko-KR" dirty="0" err="1" smtClean="0">
                <a:solidFill>
                  <a:schemeClr val="bg1"/>
                </a:solidFill>
              </a:rPr>
              <a:t>Imagen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547287" y="4982539"/>
            <a:ext cx="2790026" cy="64633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eaLnBrk="1" hangingPunct="1"/>
            <a:r>
              <a:rPr lang="en-US" altLang="ko-KR" dirty="0" smtClean="0">
                <a:solidFill>
                  <a:schemeClr val="bg1"/>
                </a:solidFill>
              </a:rPr>
              <a:t>Entrada: </a:t>
            </a:r>
            <a:r>
              <a:rPr lang="en-US" altLang="ko-KR" dirty="0" err="1" smtClean="0">
                <a:solidFill>
                  <a:schemeClr val="bg1"/>
                </a:solidFill>
              </a:rPr>
              <a:t>Imagen</a:t>
            </a:r>
            <a:endParaRPr lang="en-US" altLang="ko-KR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ko-KR" dirty="0" err="1" smtClean="0">
                <a:solidFill>
                  <a:schemeClr val="bg1"/>
                </a:solidFill>
              </a:rPr>
              <a:t>Salida</a:t>
            </a:r>
            <a:r>
              <a:rPr lang="en-US" altLang="ko-KR" dirty="0" smtClean="0">
                <a:solidFill>
                  <a:schemeClr val="bg1"/>
                </a:solidFill>
              </a:rPr>
              <a:t>  : </a:t>
            </a:r>
            <a:r>
              <a:rPr lang="es-PE" altLang="ko-KR" dirty="0" smtClean="0">
                <a:solidFill>
                  <a:schemeClr val="bg1"/>
                </a:solidFill>
              </a:rPr>
              <a:t>Características</a:t>
            </a:r>
            <a:endParaRPr lang="es-PE" altLang="ko-KR" dirty="0">
              <a:solidFill>
                <a:schemeClr val="bg1"/>
              </a:solidFill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9395381" y="4949922"/>
            <a:ext cx="1890261" cy="64633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eaLnBrk="1" hangingPunct="1"/>
            <a:r>
              <a:rPr lang="en-US" altLang="ko-KR" dirty="0" smtClean="0">
                <a:solidFill>
                  <a:schemeClr val="bg1"/>
                </a:solidFill>
              </a:rPr>
              <a:t>Entrada: </a:t>
            </a:r>
            <a:r>
              <a:rPr lang="en-US" altLang="ko-KR" dirty="0" err="1" smtClean="0">
                <a:solidFill>
                  <a:schemeClr val="bg1"/>
                </a:solidFill>
              </a:rPr>
              <a:t>Imagen</a:t>
            </a:r>
            <a:endParaRPr lang="en-US" altLang="ko-KR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ko-KR" dirty="0" err="1" smtClean="0">
                <a:solidFill>
                  <a:schemeClr val="bg1"/>
                </a:solidFill>
              </a:rPr>
              <a:t>Salida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</a:rPr>
              <a:t>Desición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6401885" y="1745938"/>
            <a:ext cx="1019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eaLnBrk="1" hangingPunct="1"/>
            <a:r>
              <a:rPr lang="en-US" altLang="ko-KR" sz="2400" dirty="0" err="1" smtClean="0"/>
              <a:t>Visión</a:t>
            </a:r>
            <a:endParaRPr lang="en-US" altLang="ko-KR" sz="2400" dirty="0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2427260" y="2550471"/>
            <a:ext cx="2636057" cy="358298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굴림" pitchFamily="50" charset="-128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9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4.3. Historia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688609"/>
            <a:ext cx="9348480" cy="3330054"/>
          </a:xfrm>
        </p:spPr>
        <p:txBody>
          <a:bodyPr/>
          <a:lstStyle/>
          <a:p>
            <a:r>
              <a:rPr lang="es-PE" sz="2400" dirty="0" smtClean="0"/>
              <a:t>1920’s: </a:t>
            </a:r>
            <a:r>
              <a:rPr lang="es-PE" sz="2400" dirty="0"/>
              <a:t>una de las primeras aplicaciones de imágenes digitales fue en la industria de los periódicos.</a:t>
            </a:r>
          </a:p>
          <a:p>
            <a:pPr lvl="1"/>
            <a:r>
              <a:rPr lang="es-PE" sz="2200" dirty="0"/>
              <a:t>El servicio de transmisión de imágenes por cable de </a:t>
            </a:r>
            <a:r>
              <a:rPr lang="es-PE" sz="2200" dirty="0" err="1"/>
              <a:t>Bartlane</a:t>
            </a:r>
            <a:r>
              <a:rPr lang="es-PE" sz="2200" dirty="0"/>
              <a:t>.</a:t>
            </a:r>
          </a:p>
          <a:p>
            <a:pPr lvl="1"/>
            <a:r>
              <a:rPr lang="es-PE" sz="2200" dirty="0"/>
              <a:t>Las imágenes fueron transferidas por cable submarino entre Londres y Nueva York.</a:t>
            </a:r>
          </a:p>
          <a:p>
            <a:pPr lvl="1"/>
            <a:r>
              <a:rPr lang="es-PE" sz="2200" dirty="0"/>
              <a:t>Las imágenes se codificaron para la transferencia por cable y se reconstruyeron en el extremo receptor en una impresora </a:t>
            </a:r>
            <a:r>
              <a:rPr lang="es-PE" sz="2200" dirty="0" smtClean="0"/>
              <a:t>telegráfica</a:t>
            </a:r>
          </a:p>
          <a:p>
            <a:pPr lvl="1"/>
            <a:r>
              <a:rPr lang="es-PE" sz="2200" dirty="0"/>
              <a:t>1920: 5 tonos</a:t>
            </a:r>
          </a:p>
          <a:p>
            <a:pPr lvl="1"/>
            <a:r>
              <a:rPr lang="es-PE" sz="2200" dirty="0"/>
              <a:t>1929 : 15 tonos de gris</a:t>
            </a:r>
          </a:p>
          <a:p>
            <a:pPr marL="478227" lvl="1" indent="0">
              <a:buNone/>
            </a:pPr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090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Contenidos.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183642"/>
            <a:ext cx="9348480" cy="383063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PE" sz="2800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 smtClean="0"/>
              <a:t>Sistemas de Visión Computacional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 smtClean="0"/>
              <a:t>Procesamiento Digital de Imágenes.</a:t>
            </a:r>
          </a:p>
          <a:p>
            <a:pPr marL="932233" lvl="1" indent="-514350">
              <a:buFont typeface="+mj-lt"/>
              <a:buAutoNum type="arabicPeriod"/>
            </a:pPr>
            <a:r>
              <a:rPr lang="es-PE" sz="2600" dirty="0" smtClean="0"/>
              <a:t>Operaciones estadísticas.</a:t>
            </a:r>
          </a:p>
          <a:p>
            <a:pPr marL="932233" lvl="1" indent="-514350">
              <a:buFont typeface="+mj-lt"/>
              <a:buAutoNum type="arabicPeriod"/>
            </a:pPr>
            <a:r>
              <a:rPr lang="es-PE" sz="2600" dirty="0" err="1" smtClean="0"/>
              <a:t>Binarización</a:t>
            </a:r>
            <a:r>
              <a:rPr lang="es-PE" sz="2600" dirty="0" smtClean="0"/>
              <a:t>.</a:t>
            </a:r>
            <a:endParaRPr lang="es-PE" sz="2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90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4.3.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770496"/>
            <a:ext cx="9348480" cy="3248167"/>
          </a:xfrm>
        </p:spPr>
        <p:txBody>
          <a:bodyPr/>
          <a:lstStyle/>
          <a:p>
            <a:r>
              <a:rPr lang="es-PE" sz="2400" dirty="0"/>
              <a:t>1950-1960 : verdadero inicio de </a:t>
            </a:r>
            <a:r>
              <a:rPr lang="es-PE" sz="2400" dirty="0" smtClean="0"/>
              <a:t>PDI</a:t>
            </a:r>
          </a:p>
          <a:p>
            <a:pPr lvl="1"/>
            <a:r>
              <a:rPr lang="es-PE" sz="2200" dirty="0"/>
              <a:t>Objetivo Inicial : mejorar calidad visual de imágenes espaciales</a:t>
            </a:r>
          </a:p>
          <a:p>
            <a:pPr lvl="1"/>
            <a:r>
              <a:rPr lang="es-PE" sz="2200" dirty="0" smtClean="0"/>
              <a:t>1960’s: Mejoras </a:t>
            </a:r>
            <a:r>
              <a:rPr lang="es-PE" sz="2200" dirty="0"/>
              <a:t>en la tecnología informática y el inicio de la carrera </a:t>
            </a:r>
            <a:r>
              <a:rPr lang="es-PE" sz="2200" dirty="0" smtClean="0"/>
              <a:t>espacial.</a:t>
            </a:r>
            <a:endParaRPr lang="es-PE" sz="2200" dirty="0"/>
          </a:p>
          <a:p>
            <a:pPr lvl="1"/>
            <a:r>
              <a:rPr lang="es-PE" sz="2200" dirty="0"/>
              <a:t>1964: </a:t>
            </a:r>
            <a:r>
              <a:rPr lang="es-PE" sz="2200" dirty="0" smtClean="0"/>
              <a:t>Mejoro la </a:t>
            </a:r>
            <a:r>
              <a:rPr lang="es-PE" sz="2200" dirty="0"/>
              <a:t>calidad de las imágenes de la luna tomadas por la sonda </a:t>
            </a:r>
            <a:r>
              <a:rPr lang="es-PE" sz="2200" dirty="0" err="1"/>
              <a:t>Ranger</a:t>
            </a:r>
            <a:r>
              <a:rPr lang="es-PE" sz="2200" dirty="0"/>
              <a:t> </a:t>
            </a:r>
            <a:r>
              <a:rPr lang="es-PE" sz="2200" dirty="0" smtClean="0"/>
              <a:t>7, usándose posteriormente en otras misiones espaciales.</a:t>
            </a:r>
          </a:p>
          <a:p>
            <a:endParaRPr lang="es-PE" sz="2400" dirty="0"/>
          </a:p>
          <a:p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0576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4.3.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634018"/>
            <a:ext cx="9348480" cy="3384645"/>
          </a:xfrm>
        </p:spPr>
        <p:txBody>
          <a:bodyPr/>
          <a:lstStyle/>
          <a:p>
            <a:r>
              <a:rPr lang="es-PE" sz="2400" dirty="0" smtClean="0"/>
              <a:t>1970</a:t>
            </a:r>
            <a:r>
              <a:rPr lang="es-PE" sz="2400" dirty="0"/>
              <a:t>: Uso en aplicaciones médicas</a:t>
            </a:r>
            <a:r>
              <a:rPr lang="es-PE" sz="2400" dirty="0" smtClean="0"/>
              <a:t>.</a:t>
            </a:r>
          </a:p>
          <a:p>
            <a:pPr lvl="1"/>
            <a:r>
              <a:rPr lang="es-PE" sz="2200" dirty="0"/>
              <a:t>1979: Sir </a:t>
            </a:r>
            <a:r>
              <a:rPr lang="es-PE" sz="2200" dirty="0" err="1"/>
              <a:t>Godfrey</a:t>
            </a:r>
            <a:r>
              <a:rPr lang="es-PE" sz="2200" dirty="0"/>
              <a:t> N. </a:t>
            </a:r>
            <a:r>
              <a:rPr lang="es-PE" sz="2200" dirty="0" err="1"/>
              <a:t>Hounsfield</a:t>
            </a:r>
            <a:r>
              <a:rPr lang="es-PE" sz="2200" dirty="0"/>
              <a:t> y el Prof. Allan M. </a:t>
            </a:r>
            <a:r>
              <a:rPr lang="es-PE" sz="2200" dirty="0" err="1"/>
              <a:t>Cormack</a:t>
            </a:r>
            <a:r>
              <a:rPr lang="es-PE" sz="2200" dirty="0"/>
              <a:t> </a:t>
            </a:r>
            <a:r>
              <a:rPr lang="es-PE" sz="2200" dirty="0" smtClean="0"/>
              <a:t>inventan la </a:t>
            </a:r>
            <a:r>
              <a:rPr lang="es-PE" sz="2200" dirty="0"/>
              <a:t>tomografía, precursor de la tomografía axial computarizada (TAC).</a:t>
            </a:r>
          </a:p>
          <a:p>
            <a:r>
              <a:rPr lang="es-PE" sz="2400" dirty="0"/>
              <a:t>En1990: el telescopio Hubble puede tomar imágenes de objetos muy distantes, pero las imágenes tenían fallas fueron apoyados por PDI.</a:t>
            </a:r>
          </a:p>
          <a:p>
            <a:endParaRPr lang="es-PE" sz="2400" dirty="0"/>
          </a:p>
          <a:p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39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4.3.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688609"/>
            <a:ext cx="9348480" cy="3330054"/>
          </a:xfrm>
        </p:spPr>
        <p:txBody>
          <a:bodyPr/>
          <a:lstStyle/>
          <a:p>
            <a:r>
              <a:rPr lang="es-PE" sz="2400" dirty="0" smtClean="0"/>
              <a:t>1980 </a:t>
            </a:r>
            <a:r>
              <a:rPr lang="es-PE" sz="2400" dirty="0"/>
              <a:t>hasta  hoy:  las técnicas de procesamiento se utilizan para todo tipo de tareas en todo tipo de áreas: </a:t>
            </a:r>
            <a:endParaRPr lang="es-PE" sz="2400" dirty="0" smtClean="0"/>
          </a:p>
          <a:p>
            <a:pPr lvl="1"/>
            <a:r>
              <a:rPr lang="es-PE" sz="2200" dirty="0" smtClean="0"/>
              <a:t>Mejora </a:t>
            </a:r>
            <a:r>
              <a:rPr lang="es-PE" sz="2200" dirty="0"/>
              <a:t>de imagen / restauración, </a:t>
            </a:r>
            <a:endParaRPr lang="es-PE" sz="2200" dirty="0" smtClean="0"/>
          </a:p>
          <a:p>
            <a:pPr lvl="1"/>
            <a:r>
              <a:rPr lang="es-PE" sz="2200" dirty="0" smtClean="0"/>
              <a:t>Efectos </a:t>
            </a:r>
            <a:r>
              <a:rPr lang="es-PE" sz="2200" dirty="0"/>
              <a:t>artísticos, </a:t>
            </a:r>
            <a:endParaRPr lang="es-PE" sz="2200" dirty="0" smtClean="0"/>
          </a:p>
          <a:p>
            <a:pPr lvl="1"/>
            <a:r>
              <a:rPr lang="es-PE" sz="2200" dirty="0" smtClean="0"/>
              <a:t>Visualización </a:t>
            </a:r>
            <a:r>
              <a:rPr lang="es-PE" sz="2200" dirty="0"/>
              <a:t>médica, </a:t>
            </a:r>
            <a:endParaRPr lang="es-PE" sz="2200" dirty="0" smtClean="0"/>
          </a:p>
          <a:p>
            <a:pPr lvl="1"/>
            <a:r>
              <a:rPr lang="es-PE" sz="2200" dirty="0" smtClean="0"/>
              <a:t>Inspección </a:t>
            </a:r>
            <a:r>
              <a:rPr lang="es-PE" sz="2200" dirty="0"/>
              <a:t>industrial, </a:t>
            </a:r>
            <a:endParaRPr lang="es-PE" sz="2200" dirty="0" smtClean="0"/>
          </a:p>
          <a:p>
            <a:pPr lvl="1"/>
            <a:r>
              <a:rPr lang="es-PE" sz="2200" dirty="0" smtClean="0"/>
              <a:t>Interfaces </a:t>
            </a:r>
            <a:r>
              <a:rPr lang="es-PE" sz="2200" dirty="0"/>
              <a:t>de ordenador humano, </a:t>
            </a:r>
            <a:endParaRPr lang="es-PE" sz="2200" dirty="0" smtClean="0"/>
          </a:p>
          <a:p>
            <a:pPr lvl="1"/>
            <a:r>
              <a:rPr lang="es-PE" sz="2200" dirty="0" smtClean="0"/>
              <a:t>entre </a:t>
            </a:r>
            <a:r>
              <a:rPr lang="es-PE" sz="2200" dirty="0"/>
              <a:t>otros.</a:t>
            </a:r>
          </a:p>
          <a:p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32</a:t>
            </a:fld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9603459" y="1104596"/>
            <a:ext cx="1979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Tarea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669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4.4. Áreas relacionadas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33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7666" y="1976022"/>
            <a:ext cx="7670042" cy="41797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33" y="5364737"/>
            <a:ext cx="1691271" cy="79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4.5. Tipos de Operaciones 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593075"/>
            <a:ext cx="9348480" cy="3425588"/>
          </a:xfrm>
        </p:spPr>
        <p:txBody>
          <a:bodyPr/>
          <a:lstStyle/>
          <a:p>
            <a:r>
              <a:rPr lang="es-PE" sz="2400" dirty="0" smtClean="0"/>
              <a:t>Las operaciones sobre imágenes se pueden clasificar en tres tipos:</a:t>
            </a:r>
          </a:p>
          <a:p>
            <a:pPr lvl="1"/>
            <a:r>
              <a:rPr lang="es-PE" sz="2000" dirty="0" smtClean="0"/>
              <a:t>Punto</a:t>
            </a:r>
          </a:p>
          <a:p>
            <a:pPr lvl="1"/>
            <a:r>
              <a:rPr lang="es-PE" sz="2000" dirty="0" smtClean="0"/>
              <a:t>Local</a:t>
            </a:r>
          </a:p>
          <a:p>
            <a:pPr lvl="1"/>
            <a:r>
              <a:rPr lang="es-PE" sz="2000" dirty="0" smtClean="0"/>
              <a:t>Global</a:t>
            </a:r>
            <a:endParaRPr lang="es-PE" sz="2000" dirty="0"/>
          </a:p>
          <a:p>
            <a:pPr marL="478227" lvl="1" indent="0">
              <a:buNone/>
            </a:pPr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34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1" t="4667" r="7298" b="5884"/>
          <a:stretch/>
        </p:blipFill>
        <p:spPr>
          <a:xfrm>
            <a:off x="6591868" y="3138985"/>
            <a:ext cx="4667534" cy="29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8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4.6. Operaciones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593075"/>
            <a:ext cx="9348480" cy="518615"/>
          </a:xfrm>
        </p:spPr>
        <p:txBody>
          <a:bodyPr/>
          <a:lstStyle/>
          <a:p>
            <a:r>
              <a:rPr lang="es-PE" sz="2400" dirty="0" err="1" smtClean="0"/>
              <a:t>Binarización</a:t>
            </a:r>
            <a:endParaRPr lang="es-PE" sz="2000" dirty="0"/>
          </a:p>
          <a:p>
            <a:pPr marL="478227" lvl="1" indent="0">
              <a:buNone/>
            </a:pPr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35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8141" y="3283241"/>
            <a:ext cx="6380826" cy="27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8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4.6. Operaciones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593075"/>
            <a:ext cx="9348480" cy="518615"/>
          </a:xfrm>
        </p:spPr>
        <p:txBody>
          <a:bodyPr/>
          <a:lstStyle/>
          <a:p>
            <a:r>
              <a:rPr lang="es-PE" sz="2400" dirty="0" smtClean="0"/>
              <a:t>Filtrado</a:t>
            </a:r>
            <a:endParaRPr lang="es-PE" sz="2000" dirty="0"/>
          </a:p>
          <a:p>
            <a:pPr marL="478227" lvl="1" indent="0">
              <a:buNone/>
            </a:pPr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36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60" y="3275234"/>
            <a:ext cx="6445432" cy="28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4.6. Operaciones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593075"/>
            <a:ext cx="9348480" cy="518615"/>
          </a:xfrm>
        </p:spPr>
        <p:txBody>
          <a:bodyPr/>
          <a:lstStyle/>
          <a:p>
            <a:r>
              <a:rPr lang="es-PE" sz="2400" dirty="0" smtClean="0"/>
              <a:t>Detección de bordes</a:t>
            </a:r>
            <a:endParaRPr lang="es-PE" sz="2000" dirty="0"/>
          </a:p>
          <a:p>
            <a:pPr marL="478227" lvl="1" indent="0">
              <a:buNone/>
            </a:pPr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37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4880" y="3207224"/>
            <a:ext cx="9021952" cy="288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4.6. Operaciones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593075"/>
            <a:ext cx="9348480" cy="518615"/>
          </a:xfrm>
        </p:spPr>
        <p:txBody>
          <a:bodyPr/>
          <a:lstStyle/>
          <a:p>
            <a:r>
              <a:rPr lang="es-PE" sz="2400" dirty="0" smtClean="0"/>
              <a:t>Mejoramiento de contraste</a:t>
            </a:r>
            <a:endParaRPr lang="es-PE" sz="2000" dirty="0"/>
          </a:p>
          <a:p>
            <a:pPr marL="478227" lvl="1" indent="0">
              <a:buNone/>
            </a:pPr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38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51" y="3284052"/>
            <a:ext cx="6519490" cy="28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4.6. Operaciones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593075"/>
            <a:ext cx="9348480" cy="518615"/>
          </a:xfrm>
        </p:spPr>
        <p:txBody>
          <a:bodyPr/>
          <a:lstStyle/>
          <a:p>
            <a:r>
              <a:rPr lang="es-PE" sz="2400" dirty="0" smtClean="0"/>
              <a:t>Morfología Matemática</a:t>
            </a:r>
            <a:endParaRPr lang="es-PE" sz="2000" dirty="0"/>
          </a:p>
          <a:p>
            <a:pPr marL="478227" lvl="1" indent="0">
              <a:buNone/>
            </a:pPr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39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26" y="3157625"/>
            <a:ext cx="6541105" cy="28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 Imágenes DIGITALES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188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4.6. Operaciones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593075"/>
            <a:ext cx="9348480" cy="518615"/>
          </a:xfrm>
        </p:spPr>
        <p:txBody>
          <a:bodyPr/>
          <a:lstStyle/>
          <a:p>
            <a:r>
              <a:rPr lang="es-PE" sz="2400" dirty="0" smtClean="0"/>
              <a:t>Segmentación</a:t>
            </a:r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40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99" y="3219239"/>
            <a:ext cx="5844060" cy="29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 BINARIZACIÓN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6486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 </a:t>
            </a:r>
            <a:r>
              <a:rPr lang="es-PE" dirty="0" err="1" smtClean="0"/>
              <a:t>Binarización</a:t>
            </a:r>
            <a:r>
              <a:rPr lang="es-PE" dirty="0" smtClean="0"/>
              <a:t>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743199"/>
            <a:ext cx="9348480" cy="3275463"/>
          </a:xfrm>
        </p:spPr>
        <p:txBody>
          <a:bodyPr/>
          <a:lstStyle/>
          <a:p>
            <a:r>
              <a:rPr lang="es-PE" sz="2400" dirty="0" smtClean="0"/>
              <a:t>Separar el objeto del fondo de la imagen.</a:t>
            </a:r>
          </a:p>
          <a:p>
            <a:r>
              <a:rPr lang="es-PE" sz="2400" dirty="0" smtClean="0"/>
              <a:t>La entrada es una imagen en escala de gris.</a:t>
            </a:r>
          </a:p>
          <a:p>
            <a:r>
              <a:rPr lang="es-PE" sz="2400" dirty="0" smtClean="0"/>
              <a:t>La salida es una imagen binaria.</a:t>
            </a:r>
          </a:p>
          <a:p>
            <a:r>
              <a:rPr lang="es-PE" sz="2400" dirty="0" smtClean="0"/>
              <a:t>Una imagen binaría es una imagen que tiene solo dos tonos de gris (negro:0 y blanco:1).</a:t>
            </a:r>
            <a:endParaRPr lang="es-PE" sz="2200" dirty="0"/>
          </a:p>
          <a:p>
            <a:r>
              <a:rPr lang="es-PE" sz="2200" dirty="0" smtClean="0"/>
              <a:t>Utiliza un valor umbral, el cual es calculado empleando diversos métodos. </a:t>
            </a:r>
          </a:p>
          <a:p>
            <a:r>
              <a:rPr lang="es-PE" sz="2200" dirty="0" err="1" smtClean="0"/>
              <a:t>Thresholding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561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 </a:t>
            </a:r>
            <a:r>
              <a:rPr lang="es-PE" dirty="0" err="1" smtClean="0"/>
              <a:t>Binarización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743199"/>
            <a:ext cx="9348480" cy="1392073"/>
          </a:xfrm>
        </p:spPr>
        <p:txBody>
          <a:bodyPr/>
          <a:lstStyle/>
          <a:p>
            <a:r>
              <a:rPr lang="es-PE" sz="2400" dirty="0" smtClean="0"/>
              <a:t>El histograma de la </a:t>
            </a:r>
            <a:r>
              <a:rPr lang="es-PE" sz="2400" dirty="0"/>
              <a:t>imagen </a:t>
            </a:r>
            <a:r>
              <a:rPr lang="es-PE" sz="2400" dirty="0" smtClean="0"/>
              <a:t>crea </a:t>
            </a:r>
            <a:r>
              <a:rPr lang="es-PE" sz="2400" dirty="0"/>
              <a:t>contenedores de intensidades y </a:t>
            </a:r>
            <a:r>
              <a:rPr lang="es-PE" sz="2400" dirty="0" smtClean="0"/>
              <a:t>cuenta número </a:t>
            </a:r>
            <a:r>
              <a:rPr lang="es-PE" sz="2400" dirty="0"/>
              <a:t>de píxeles en cada </a:t>
            </a:r>
            <a:r>
              <a:rPr lang="es-PE" sz="2400" dirty="0" smtClean="0"/>
              <a:t>nivel, también se puede emplear normalizado.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43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9686" t="30269" r="31189" b="44342"/>
          <a:stretch/>
        </p:blipFill>
        <p:spPr>
          <a:xfrm>
            <a:off x="3497659" y="4135272"/>
            <a:ext cx="5758785" cy="19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6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 </a:t>
            </a:r>
            <a:r>
              <a:rPr lang="es-PE" dirty="0" err="1" smtClean="0"/>
              <a:t>Binarización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743200"/>
            <a:ext cx="9348480" cy="600502"/>
          </a:xfrm>
        </p:spPr>
        <p:txBody>
          <a:bodyPr/>
          <a:lstStyle/>
          <a:p>
            <a:r>
              <a:rPr lang="es-PE" sz="2400" dirty="0" smtClean="0"/>
              <a:t>El histograma de la </a:t>
            </a:r>
            <a:r>
              <a:rPr lang="es-PE" sz="2400" dirty="0"/>
              <a:t>imagen </a:t>
            </a:r>
            <a:r>
              <a:rPr lang="es-PE" sz="2400" dirty="0" smtClean="0"/>
              <a:t>se puede ver afectado por el ruido.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44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0106" t="26924" r="29931" b="46112"/>
          <a:stretch/>
        </p:blipFill>
        <p:spPr>
          <a:xfrm>
            <a:off x="3248165" y="3613561"/>
            <a:ext cx="6578222" cy="23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 </a:t>
            </a:r>
            <a:r>
              <a:rPr lang="es-PE" dirty="0" err="1" smtClean="0"/>
              <a:t>Binarización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743200"/>
            <a:ext cx="9348480" cy="600502"/>
          </a:xfrm>
        </p:spPr>
        <p:txBody>
          <a:bodyPr/>
          <a:lstStyle/>
          <a:p>
            <a:r>
              <a:rPr lang="es-PE" sz="2400" dirty="0" smtClean="0"/>
              <a:t>La </a:t>
            </a:r>
            <a:r>
              <a:rPr lang="es-PE" sz="2400" dirty="0" err="1" smtClean="0"/>
              <a:t>binarización</a:t>
            </a:r>
            <a:r>
              <a:rPr lang="es-PE" sz="2400" dirty="0" smtClean="0"/>
              <a:t> puede ser vista como: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45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3347055" y="3510423"/>
                <a:ext cx="5390866" cy="961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P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P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0,    </m:t>
                              </m:r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s-P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PE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PE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s-P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PE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PE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s-PE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PE" sz="28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055" y="3510423"/>
                <a:ext cx="5390866" cy="961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2668300" y="5073616"/>
                <a:ext cx="6816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𝑃𝑎𝑟𝑎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P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PE" sz="24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00" y="5073616"/>
                <a:ext cx="6816893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7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 </a:t>
            </a:r>
            <a:r>
              <a:rPr lang="es-PE" dirty="0" err="1" smtClean="0"/>
              <a:t>Binarización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46</a:t>
            </a:fld>
            <a:endParaRPr lang="es-PE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254"/>
          <a:stretch/>
        </p:blipFill>
        <p:spPr>
          <a:xfrm>
            <a:off x="2234880" y="2369919"/>
            <a:ext cx="3239255" cy="3261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6058104" y="3795171"/>
                <a:ext cx="13840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s-PE" sz="2800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104" y="3795171"/>
                <a:ext cx="138403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Marcador de contenido 9"/>
          <p:cNvPicPr>
            <a:picLocks noChangeAspect="1"/>
          </p:cNvPicPr>
          <p:nvPr/>
        </p:nvPicPr>
        <p:blipFill rotWithShape="1">
          <a:blip r:embed="rId2"/>
          <a:srcRect l="56043"/>
          <a:stretch/>
        </p:blipFill>
        <p:spPr bwMode="auto">
          <a:xfrm>
            <a:off x="8252290" y="2369919"/>
            <a:ext cx="3331070" cy="32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5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 </a:t>
            </a:r>
            <a:r>
              <a:rPr lang="es-PE" dirty="0" err="1" smtClean="0"/>
              <a:t>Binarización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47</a:t>
            </a:fld>
            <a:endParaRPr lang="es-PE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254"/>
          <a:stretch/>
        </p:blipFill>
        <p:spPr>
          <a:xfrm>
            <a:off x="2234880" y="2369919"/>
            <a:ext cx="3239255" cy="3261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6058104" y="3795171"/>
                <a:ext cx="13840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s-PE" sz="2800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104" y="3795171"/>
                <a:ext cx="138403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 descr="..\..\..\..\Mis Programas\vision\192B200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47" y="2393062"/>
            <a:ext cx="3224213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11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 </a:t>
            </a:r>
            <a:r>
              <a:rPr lang="es-PE" dirty="0" err="1" smtClean="0"/>
              <a:t>Binarización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48</a:t>
            </a:fld>
            <a:endParaRPr lang="es-PE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254"/>
          <a:stretch/>
        </p:blipFill>
        <p:spPr>
          <a:xfrm>
            <a:off x="2234880" y="2369919"/>
            <a:ext cx="3239255" cy="3261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6058104" y="3795171"/>
                <a:ext cx="13840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=250</m:t>
                      </m:r>
                    </m:oMath>
                  </m:oMathPara>
                </a14:m>
                <a:endParaRPr lang="es-PE" sz="2800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104" y="3795171"/>
                <a:ext cx="138403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..\..\..\..\Mis Programas\vision\192B250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47" y="2393062"/>
            <a:ext cx="3224213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24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 </a:t>
            </a:r>
            <a:r>
              <a:rPr lang="es-PE" dirty="0" err="1" smtClean="0"/>
              <a:t>Binarización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988860"/>
            <a:ext cx="9348480" cy="574825"/>
          </a:xfrm>
        </p:spPr>
        <p:txBody>
          <a:bodyPr/>
          <a:lstStyle/>
          <a:p>
            <a:r>
              <a:rPr lang="es-PE" sz="2400" dirty="0" smtClean="0"/>
              <a:t>Problema: ¿Cómo encontrar el umbral adecuado?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49</a:t>
            </a:fld>
            <a:endParaRPr lang="es-PE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 bwMode="auto">
          <a:xfrm>
            <a:off x="2234880" y="3952245"/>
            <a:ext cx="9348480" cy="111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marL="359047" indent="-35904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o"/>
              <a:defRPr sz="29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76930" indent="-2987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700">
                <a:solidFill>
                  <a:schemeClr val="tx2"/>
                </a:solidFill>
                <a:latin typeface="+mn-lt"/>
              </a:defRPr>
            </a:lvl2pPr>
            <a:lvl3pPr marL="1196321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2300">
                <a:solidFill>
                  <a:schemeClr val="tx2"/>
                </a:solidFill>
                <a:latin typeface="+mn-lt"/>
              </a:defRPr>
            </a:lvl3pPr>
            <a:lvl4pPr marL="1676056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2"/>
                </a:solidFill>
                <a:latin typeface="+mn-lt"/>
              </a:defRPr>
            </a:lvl4pPr>
            <a:lvl5pPr marL="2154283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5pPr>
            <a:lvl6pPr marL="2634083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6pPr>
            <a:lvl7pPr marL="3113007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7pPr>
            <a:lvl8pPr marL="3591932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8pPr>
            <a:lvl9pPr marL="4070855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9pPr>
          </a:lstStyle>
          <a:p>
            <a:pPr lvl="1"/>
            <a:r>
              <a:rPr lang="es-PE" sz="2200" kern="0" dirty="0" smtClean="0"/>
              <a:t>Usando el histograma de la imagen</a:t>
            </a:r>
          </a:p>
          <a:p>
            <a:pPr lvl="1"/>
            <a:r>
              <a:rPr lang="es-PE" sz="2200" kern="0" dirty="0" smtClean="0"/>
              <a:t>Existen varios métodos.</a:t>
            </a:r>
          </a:p>
          <a:p>
            <a:pPr marL="478227" lvl="1" indent="0">
              <a:buNone/>
            </a:pPr>
            <a:endParaRPr lang="es-PE" sz="2200" kern="0" dirty="0" smtClean="0"/>
          </a:p>
        </p:txBody>
      </p:sp>
    </p:spTree>
    <p:extLst>
      <p:ext uri="{BB962C8B-B14F-4D97-AF65-F5344CB8AC3E}">
        <p14:creationId xmlns:p14="http://schemas.microsoft.com/office/powerpoint/2010/main" val="363097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3.1. El espectro electromagnético</a:t>
            </a:r>
            <a:endParaRPr lang="es-PE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473" y="2797792"/>
            <a:ext cx="7268921" cy="2878448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</a:t>
            </a:fld>
            <a:endParaRPr lang="es-PE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 bwMode="auto">
          <a:xfrm>
            <a:off x="8025600" y="3179928"/>
            <a:ext cx="3736614" cy="27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marL="359047" indent="-35904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o"/>
              <a:defRPr sz="29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76930" indent="-2987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700">
                <a:solidFill>
                  <a:schemeClr val="tx2"/>
                </a:solidFill>
                <a:latin typeface="+mn-lt"/>
              </a:defRPr>
            </a:lvl2pPr>
            <a:lvl3pPr marL="1196321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2300">
                <a:solidFill>
                  <a:schemeClr val="tx2"/>
                </a:solidFill>
                <a:latin typeface="+mn-lt"/>
              </a:defRPr>
            </a:lvl3pPr>
            <a:lvl4pPr marL="1676056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2"/>
                </a:solidFill>
                <a:latin typeface="+mn-lt"/>
              </a:defRPr>
            </a:lvl4pPr>
            <a:lvl5pPr marL="2154283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5pPr>
            <a:lvl6pPr marL="2634083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6pPr>
            <a:lvl7pPr marL="3113007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7pPr>
            <a:lvl8pPr marL="3591932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8pPr>
            <a:lvl9pPr marL="4070855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s-PE" sz="2400" kern="0" dirty="0" smtClean="0"/>
              <a:t>Imágenes basadas en radiación del espectro EM.</a:t>
            </a:r>
          </a:p>
          <a:p>
            <a:r>
              <a:rPr lang="es-PE" sz="2400" kern="0" dirty="0" smtClean="0"/>
              <a:t>Cada partícula contiene energía.</a:t>
            </a:r>
            <a:endParaRPr lang="es-PE" sz="2400" kern="0" dirty="0"/>
          </a:p>
        </p:txBody>
      </p:sp>
    </p:spTree>
    <p:extLst>
      <p:ext uri="{BB962C8B-B14F-4D97-AF65-F5344CB8AC3E}">
        <p14:creationId xmlns:p14="http://schemas.microsoft.com/office/powerpoint/2010/main" val="9601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 </a:t>
            </a:r>
            <a:r>
              <a:rPr lang="es-PE" dirty="0" err="1" smtClean="0"/>
              <a:t>Binarización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79" y="2988860"/>
            <a:ext cx="5162207" cy="2620370"/>
          </a:xfrm>
        </p:spPr>
        <p:txBody>
          <a:bodyPr/>
          <a:lstStyle/>
          <a:p>
            <a:r>
              <a:rPr lang="es-PE" sz="2400" dirty="0" smtClean="0"/>
              <a:t>Suposición: histograma bimodal</a:t>
            </a:r>
          </a:p>
          <a:p>
            <a:r>
              <a:rPr lang="es-PE" sz="2400" dirty="0" smtClean="0"/>
              <a:t>Uso de frecuencias relativas</a:t>
            </a:r>
          </a:p>
          <a:p>
            <a:r>
              <a:rPr lang="es-PE" sz="2400" dirty="0" smtClean="0"/>
              <a:t>Histograma normalizado.</a:t>
            </a:r>
          </a:p>
          <a:p>
            <a:r>
              <a:rPr lang="es-PE" sz="2400" dirty="0" smtClean="0"/>
              <a:t>Valor umbral debe ubicarse entre 2 máximos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50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6783" t="33418" r="33812" b="36469"/>
          <a:stretch/>
        </p:blipFill>
        <p:spPr>
          <a:xfrm>
            <a:off x="7580462" y="2618518"/>
            <a:ext cx="4002898" cy="33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3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51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79" y="2743200"/>
            <a:ext cx="9348481" cy="3352960"/>
          </a:xfrm>
        </p:spPr>
        <p:txBody>
          <a:bodyPr/>
          <a:lstStyle/>
          <a:p>
            <a:r>
              <a:rPr lang="es-PE" sz="2400" dirty="0" smtClean="0"/>
              <a:t>Procedimiento </a:t>
            </a:r>
            <a:r>
              <a:rPr lang="es-PE" sz="2400" dirty="0"/>
              <a:t>no </a:t>
            </a:r>
            <a:r>
              <a:rPr lang="es-PE" sz="2400" dirty="0" smtClean="0"/>
              <a:t>paramétrico.</a:t>
            </a:r>
          </a:p>
          <a:p>
            <a:r>
              <a:rPr lang="es-PE" sz="2400" dirty="0"/>
              <a:t>Considera histograma bimodal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Considera dos grupos o clases.</a:t>
            </a:r>
            <a:endParaRPr lang="es-PE" sz="2400" dirty="0"/>
          </a:p>
          <a:p>
            <a:r>
              <a:rPr lang="es-PE" sz="2400" dirty="0" smtClean="0"/>
              <a:t>Selecciona </a:t>
            </a:r>
            <a:r>
              <a:rPr lang="es-PE" sz="2400" dirty="0"/>
              <a:t>el umbral óptimo maximizando la varianza entre clases mediante una búsqueda </a:t>
            </a:r>
            <a:r>
              <a:rPr lang="es-PE" sz="2400" dirty="0" smtClean="0"/>
              <a:t>exhaustiva y minimiza la </a:t>
            </a:r>
            <a:r>
              <a:rPr lang="es-PE" sz="2400" dirty="0"/>
              <a:t>suma ponderada de las variaciones dentro </a:t>
            </a:r>
            <a:r>
              <a:rPr lang="es-PE" sz="2400" dirty="0" smtClean="0"/>
              <a:t>de cada.</a:t>
            </a:r>
          </a:p>
          <a:p>
            <a:r>
              <a:rPr lang="es-PE" sz="2400" dirty="0" smtClean="0"/>
              <a:t>Tipo:___________</a:t>
            </a:r>
          </a:p>
        </p:txBody>
      </p:sp>
    </p:spTree>
    <p:extLst>
      <p:ext uri="{BB962C8B-B14F-4D97-AF65-F5344CB8AC3E}">
        <p14:creationId xmlns:p14="http://schemas.microsoft.com/office/powerpoint/2010/main" val="344024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52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232" y="1976794"/>
            <a:ext cx="6360974" cy="404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53</a:t>
            </a:fld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544" y="2095576"/>
            <a:ext cx="7773074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54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743200"/>
            <a:ext cx="4883987" cy="3352960"/>
          </a:xfrm>
        </p:spPr>
        <p:txBody>
          <a:bodyPr/>
          <a:lstStyle/>
          <a:p>
            <a:r>
              <a:rPr lang="es-PE" sz="2400" i="1" dirty="0" smtClean="0"/>
              <a:t>Ventajas</a:t>
            </a:r>
            <a:r>
              <a:rPr lang="es-PE" sz="2400" i="1" dirty="0"/>
              <a:t>:</a:t>
            </a:r>
          </a:p>
          <a:p>
            <a:pPr lvl="1"/>
            <a:r>
              <a:rPr lang="es-PE" sz="2000" dirty="0"/>
              <a:t>Buena respuesta del método frente </a:t>
            </a:r>
            <a:r>
              <a:rPr lang="es-PE" sz="2000" dirty="0" smtClean="0"/>
              <a:t>condiciones inadecuadas: ruido, sin máximos y mínimos diferenciados, mala iluminación, entre otros.</a:t>
            </a:r>
            <a:endParaRPr lang="es-PE" sz="2000" dirty="0"/>
          </a:p>
          <a:p>
            <a:pPr lvl="1"/>
            <a:r>
              <a:rPr lang="es-PE" sz="2000" dirty="0" smtClean="0"/>
              <a:t>No precisa </a:t>
            </a:r>
            <a:r>
              <a:rPr lang="es-PE" sz="2000" dirty="0"/>
              <a:t>de supervisión humana, </a:t>
            </a:r>
            <a:r>
              <a:rPr lang="es-PE" sz="2000" dirty="0" err="1"/>
              <a:t>preprocesamiento</a:t>
            </a:r>
            <a:r>
              <a:rPr lang="es-PE" sz="2000" dirty="0"/>
              <a:t> </a:t>
            </a:r>
            <a:r>
              <a:rPr lang="es-PE" sz="2000" dirty="0" smtClean="0"/>
              <a:t>u </a:t>
            </a:r>
            <a:r>
              <a:rPr lang="es-PE" sz="2000" dirty="0"/>
              <a:t>otro tipo de información acerca de la misma</a:t>
            </a:r>
            <a:r>
              <a:rPr lang="es-PE" sz="2000" dirty="0" smtClean="0"/>
              <a:t>.</a:t>
            </a:r>
            <a:endParaRPr lang="es-PE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136" r="41629"/>
          <a:stretch/>
        </p:blipFill>
        <p:spPr>
          <a:xfrm>
            <a:off x="7118867" y="2906187"/>
            <a:ext cx="4464493" cy="302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55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893324"/>
            <a:ext cx="9348480" cy="3202835"/>
          </a:xfrm>
        </p:spPr>
        <p:txBody>
          <a:bodyPr/>
          <a:lstStyle/>
          <a:p>
            <a:r>
              <a:rPr lang="es-PE" sz="2400" dirty="0" smtClean="0"/>
              <a:t>Desventajas</a:t>
            </a:r>
            <a:r>
              <a:rPr lang="es-PE" sz="2400" dirty="0"/>
              <a:t>:</a:t>
            </a:r>
          </a:p>
          <a:p>
            <a:pPr lvl="1"/>
            <a:r>
              <a:rPr lang="es-PE" sz="2000" dirty="0"/>
              <a:t>A </a:t>
            </a:r>
            <a:r>
              <a:rPr lang="es-PE" sz="2000" dirty="0" smtClean="0"/>
              <a:t>mayor número </a:t>
            </a:r>
            <a:r>
              <a:rPr lang="es-PE" sz="2000" dirty="0" err="1" smtClean="0"/>
              <a:t>número</a:t>
            </a:r>
            <a:r>
              <a:rPr lang="es-PE" sz="2000" dirty="0" smtClean="0"/>
              <a:t> </a:t>
            </a:r>
            <a:r>
              <a:rPr lang="es-PE" sz="2000" dirty="0"/>
              <a:t>de </a:t>
            </a:r>
            <a:r>
              <a:rPr lang="es-PE" sz="2000" dirty="0" smtClean="0"/>
              <a:t>clases  </a:t>
            </a:r>
            <a:r>
              <a:rPr lang="es-PE" sz="2000" dirty="0"/>
              <a:t>en la imagen aumenta, el método necesita mucho más tiempo para seleccionar un umbral multinivel </a:t>
            </a:r>
            <a:r>
              <a:rPr lang="es-PE" sz="2000" dirty="0" err="1" smtClean="0"/>
              <a:t>adeacuado</a:t>
            </a:r>
            <a:r>
              <a:rPr lang="es-PE" sz="2000" dirty="0" smtClean="0"/>
              <a:t>.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65441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56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9010875" cy="1719618"/>
              </a:xfrm>
            </p:spPr>
            <p:txBody>
              <a:bodyPr/>
              <a:lstStyle/>
              <a:p>
                <a:r>
                  <a:rPr lang="es-PE" sz="2400" dirty="0" smtClean="0"/>
                  <a:t>Funcionamiento:</a:t>
                </a:r>
                <a:endParaRPr lang="es-PE" sz="2400" dirty="0"/>
              </a:p>
              <a:p>
                <a:pPr lvl="1"/>
                <a:r>
                  <a:rPr lang="es-PE" sz="2000" dirty="0" smtClean="0"/>
                  <a:t>Sea la imagen 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PE" sz="2000" dirty="0" smtClean="0"/>
                  <a:t> en escala de </a:t>
                </a:r>
                <a:r>
                  <a:rPr lang="es-PE" sz="2000" dirty="0"/>
                  <a:t>de gris con 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PE" sz="2000" dirty="0"/>
                  <a:t> </a:t>
                </a:r>
                <a:r>
                  <a:rPr lang="es-PE" sz="2000" dirty="0" err="1"/>
                  <a:t>píxels</a:t>
                </a:r>
                <a:r>
                  <a:rPr lang="es-PE" sz="2000" dirty="0"/>
                  <a:t> y 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PE" sz="2000" dirty="0"/>
                  <a:t> posibles niveles diferentes.</a:t>
                </a:r>
              </a:p>
              <a:p>
                <a:pPr lvl="1"/>
                <a:r>
                  <a:rPr lang="es-PE" sz="2000" dirty="0"/>
                  <a:t>Probabilidad de ocurrencia del nivel de gris 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PE" sz="2000" dirty="0"/>
                  <a:t> en la imagen:</a:t>
                </a:r>
              </a:p>
              <a:p>
                <a:pPr lvl="1"/>
                <a:endParaRPr lang="es-PE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9010875" cy="1719618"/>
              </a:xfrm>
              <a:blipFill>
                <a:blip r:embed="rId2"/>
                <a:stretch>
                  <a:fillRect l="-609" t="-248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1900" y="4569357"/>
            <a:ext cx="1164437" cy="883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/>
              <p:cNvSpPr txBox="1">
                <a:spLocks/>
              </p:cNvSpPr>
              <p:nvPr/>
            </p:nvSpPr>
            <p:spPr bwMode="auto">
              <a:xfrm>
                <a:off x="4858603" y="4425127"/>
                <a:ext cx="6724757" cy="1719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5785" tIns="47892" rIns="95785" bIns="47892" numCol="1" anchor="t" anchorCtr="0" compatLnSpc="1">
                <a:prstTxWarp prst="textNoShape">
                  <a:avLst/>
                </a:prstTxWarp>
              </a:bodyPr>
              <a:lstStyle>
                <a:lvl1pPr marL="359047" indent="-35904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itchFamily="2" charset="2"/>
                  <a:buChar char="o"/>
                  <a:defRPr sz="29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76930" indent="-29870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n"/>
                  <a:defRPr sz="2700">
                    <a:solidFill>
                      <a:schemeClr val="tx2"/>
                    </a:solidFill>
                    <a:latin typeface="+mn-lt"/>
                  </a:defRPr>
                </a:lvl2pPr>
                <a:lvl3pPr marL="1196321" indent="-23835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p"/>
                  <a:defRPr sz="2300">
                    <a:solidFill>
                      <a:schemeClr val="tx2"/>
                    </a:solidFill>
                    <a:latin typeface="+mn-lt"/>
                  </a:defRPr>
                </a:lvl3pPr>
                <a:lvl4pPr marL="1676056" indent="-23835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n"/>
                  <a:defRPr sz="2100">
                    <a:solidFill>
                      <a:schemeClr val="tx2"/>
                    </a:solidFill>
                    <a:latin typeface="+mn-lt"/>
                  </a:defRPr>
                </a:lvl4pPr>
                <a:lvl5pPr marL="2154283" indent="-23835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o"/>
                  <a:defRPr sz="2100">
                    <a:solidFill>
                      <a:schemeClr val="tx2"/>
                    </a:solidFill>
                    <a:latin typeface="+mn-lt"/>
                  </a:defRPr>
                </a:lvl5pPr>
                <a:lvl6pPr marL="2634083" indent="-239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o"/>
                  <a:defRPr sz="2100">
                    <a:solidFill>
                      <a:schemeClr val="tx2"/>
                    </a:solidFill>
                    <a:latin typeface="+mn-lt"/>
                  </a:defRPr>
                </a:lvl6pPr>
                <a:lvl7pPr marL="3113007" indent="-239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o"/>
                  <a:defRPr sz="2100">
                    <a:solidFill>
                      <a:schemeClr val="tx2"/>
                    </a:solidFill>
                    <a:latin typeface="+mn-lt"/>
                  </a:defRPr>
                </a:lvl7pPr>
                <a:lvl8pPr marL="3591932" indent="-239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o"/>
                  <a:defRPr sz="2100">
                    <a:solidFill>
                      <a:schemeClr val="tx2"/>
                    </a:solidFill>
                    <a:latin typeface="+mn-lt"/>
                  </a:defRPr>
                </a:lvl8pPr>
                <a:lvl9pPr marL="4070855" indent="-239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o"/>
                  <a:defRPr sz="2100">
                    <a:solidFill>
                      <a:schemeClr val="tx2"/>
                    </a:solidFill>
                    <a:latin typeface="+mn-lt"/>
                  </a:defRPr>
                </a:lvl9pPr>
              </a:lstStyle>
              <a:p>
                <a:pPr marL="478227" lvl="1" indent="0">
                  <a:buNone/>
                </a:pPr>
                <a:r>
                  <a:rPr lang="es-PE" sz="2000" kern="0" dirty="0" smtClean="0"/>
                  <a:t>Donde:</a:t>
                </a:r>
              </a:p>
              <a:p>
                <a:pPr marL="478227" lvl="1" indent="0">
                  <a:buNone/>
                </a:pPr>
                <a:r>
                  <a:rPr lang="es-PE" sz="2000" kern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0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PE" sz="20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PE" sz="2000" b="0" i="1" kern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s-PE" sz="2000" kern="0" dirty="0"/>
                  <a:t> Frecuencia de repetición del nivel de gris i-ésimo con </a:t>
                </a:r>
                <a14:m>
                  <m:oMath xmlns:m="http://schemas.openxmlformats.org/officeDocument/2006/math">
                    <m:r>
                      <a:rPr lang="es-PE" sz="2000" i="1" kern="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PE" sz="2000" i="1" kern="0" dirty="0" smtClean="0">
                        <a:latin typeface="Cambria Math" panose="02040503050406030204" pitchFamily="18" charset="0"/>
                      </a:rPr>
                      <m:t> = 1,2,…,</m:t>
                    </m:r>
                    <m:r>
                      <a:rPr lang="es-PE" sz="2000" i="1" kern="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PE" sz="2000" kern="0" dirty="0" smtClean="0"/>
                  <a:t>.</a:t>
                </a:r>
              </a:p>
              <a:p>
                <a:pPr marL="478227" lvl="1" indent="0">
                  <a:buNone/>
                </a:pPr>
                <a:r>
                  <a:rPr lang="es-PE" sz="2000" kern="0" dirty="0" smtClean="0"/>
                  <a:t>Es similar a __________________________</a:t>
                </a:r>
                <a:endParaRPr lang="es-PE" sz="2000" kern="0" dirty="0"/>
              </a:p>
              <a:p>
                <a:pPr lvl="1"/>
                <a:endParaRPr lang="es-PE" sz="2000" kern="0" dirty="0"/>
              </a:p>
            </p:txBody>
          </p:sp>
        </mc:Choice>
        <mc:Fallback xmlns="">
          <p:sp>
            <p:nvSpPr>
              <p:cNvPr id="7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8603" y="4425127"/>
                <a:ext cx="6724757" cy="1719618"/>
              </a:xfrm>
              <a:prstGeom prst="rect">
                <a:avLst/>
              </a:prstGeom>
              <a:blipFill>
                <a:blip r:embed="rId5"/>
                <a:stretch>
                  <a:fillRect t="-1418" r="-2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24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57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9010875" cy="1719618"/>
              </a:xfrm>
            </p:spPr>
            <p:txBody>
              <a:bodyPr/>
              <a:lstStyle/>
              <a:p>
                <a:r>
                  <a:rPr lang="es-PE" sz="2400" dirty="0" smtClean="0"/>
                  <a:t>Funcionamiento:</a:t>
                </a:r>
                <a:endParaRPr lang="es-PE" sz="2400" dirty="0"/>
              </a:p>
              <a:p>
                <a:pPr lvl="1"/>
                <a:r>
                  <a:rPr lang="es-PE" sz="2000" dirty="0" smtClean="0"/>
                  <a:t>Los píxeles </a:t>
                </a:r>
                <a:r>
                  <a:rPr lang="es-PE" sz="2000" dirty="0"/>
                  <a:t>se dividen en dos clases 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PE" sz="2000" dirty="0" smtClean="0"/>
                  <a:t> </a:t>
                </a:r>
                <a:r>
                  <a:rPr lang="es-PE" sz="2000" dirty="0"/>
                  <a:t>y 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s-PE" sz="2000" dirty="0"/>
                  <a:t>, con niveles de gris 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[1,2,…,</m:t>
                    </m:r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s-PE" sz="2000" i="0" dirty="0" smtClean="0">
                    <a:latin typeface="+mj-lt"/>
                  </a:rPr>
                  <a:t>y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+2,…,</m:t>
                    </m:r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s-PE" sz="2000" dirty="0"/>
                  <a:t>respectivamente, donde las distribuciones de probabilidad de ambas clases </a:t>
                </a:r>
                <a:r>
                  <a:rPr lang="es-PE" sz="2000" dirty="0" smtClean="0"/>
                  <a:t>son: </a:t>
                </a:r>
                <a:endParaRPr lang="es-PE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9010875" cy="1719618"/>
              </a:xfrm>
              <a:blipFill>
                <a:blip r:embed="rId2"/>
                <a:stretch>
                  <a:fillRect l="-609" t="-2482" r="-94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/>
          <p:cNvSpPr txBox="1">
            <a:spLocks/>
          </p:cNvSpPr>
          <p:nvPr/>
        </p:nvSpPr>
        <p:spPr bwMode="auto">
          <a:xfrm>
            <a:off x="7213676" y="4788431"/>
            <a:ext cx="1623848" cy="35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marL="359047" indent="-35904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o"/>
              <a:defRPr sz="29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76930" indent="-2987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700">
                <a:solidFill>
                  <a:schemeClr val="tx2"/>
                </a:solidFill>
                <a:latin typeface="+mn-lt"/>
              </a:defRPr>
            </a:lvl2pPr>
            <a:lvl3pPr marL="1196321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2300">
                <a:solidFill>
                  <a:schemeClr val="tx2"/>
                </a:solidFill>
                <a:latin typeface="+mn-lt"/>
              </a:defRPr>
            </a:lvl3pPr>
            <a:lvl4pPr marL="1676056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2"/>
                </a:solidFill>
                <a:latin typeface="+mn-lt"/>
              </a:defRPr>
            </a:lvl4pPr>
            <a:lvl5pPr marL="2154283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5pPr>
            <a:lvl6pPr marL="2634083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6pPr>
            <a:lvl7pPr marL="3113007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7pPr>
            <a:lvl8pPr marL="3591932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8pPr>
            <a:lvl9pPr marL="4070855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9pPr>
          </a:lstStyle>
          <a:p>
            <a:pPr marL="478227" lvl="1" indent="0">
              <a:buNone/>
            </a:pPr>
            <a:r>
              <a:rPr lang="es-PE" sz="2000" kern="0" dirty="0" smtClean="0"/>
              <a:t>Donde:</a:t>
            </a:r>
          </a:p>
          <a:p>
            <a:pPr marL="478227" lvl="1" indent="0">
              <a:buNone/>
            </a:pPr>
            <a:endParaRPr lang="es-PE" sz="2000" kern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5013" y="4321054"/>
            <a:ext cx="4109060" cy="17253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48511" y="4178966"/>
            <a:ext cx="2096847" cy="9610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726" b="11297"/>
          <a:stretch/>
        </p:blipFill>
        <p:spPr>
          <a:xfrm>
            <a:off x="9172350" y="5250867"/>
            <a:ext cx="2243472" cy="8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58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743200"/>
            <a:ext cx="9010875" cy="936433"/>
          </a:xfrm>
        </p:spPr>
        <p:txBody>
          <a:bodyPr/>
          <a:lstStyle/>
          <a:p>
            <a:r>
              <a:rPr lang="es-PE" sz="2400" dirty="0" smtClean="0"/>
              <a:t>Funcionamiento:</a:t>
            </a:r>
            <a:endParaRPr lang="es-PE" sz="2400" dirty="0"/>
          </a:p>
          <a:p>
            <a:pPr lvl="1"/>
            <a:r>
              <a:rPr lang="es-PE" sz="2000" dirty="0" smtClean="0"/>
              <a:t>El promedio ponderado </a:t>
            </a:r>
            <a:r>
              <a:rPr lang="es-PE" sz="2000" dirty="0"/>
              <a:t>para cada una de las clases se definen como</a:t>
            </a:r>
            <a:r>
              <a:rPr lang="es-PE" sz="2000" dirty="0" smtClean="0"/>
              <a:t>:</a:t>
            </a:r>
          </a:p>
          <a:p>
            <a:pPr lvl="1"/>
            <a:endParaRPr lang="es-PE" sz="2000" dirty="0"/>
          </a:p>
          <a:p>
            <a:pPr lvl="1"/>
            <a:endParaRPr lang="es-PE" sz="2000" dirty="0" smtClean="0"/>
          </a:p>
          <a:p>
            <a:pPr marL="478227" lvl="1" indent="0">
              <a:buNone/>
            </a:pPr>
            <a:endParaRPr lang="es-PE" sz="2000" dirty="0" smtClean="0"/>
          </a:p>
          <a:p>
            <a:pPr lvl="1"/>
            <a:r>
              <a:rPr lang="es-PE" sz="2000" dirty="0"/>
              <a:t>La intensidad </a:t>
            </a:r>
            <a:r>
              <a:rPr lang="es-PE" sz="2000" dirty="0" smtClean="0"/>
              <a:t>media </a:t>
            </a:r>
            <a:r>
              <a:rPr lang="es-PE" sz="2000" dirty="0"/>
              <a:t>total de la imagen </a:t>
            </a:r>
            <a:r>
              <a:rPr lang="es-PE" sz="2000" dirty="0" smtClean="0"/>
              <a:t>es:</a:t>
            </a:r>
            <a:endParaRPr lang="es-PE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4336" y="3658198"/>
            <a:ext cx="2011854" cy="9632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2124" y="3613016"/>
            <a:ext cx="2194750" cy="9632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3518" y="5255338"/>
            <a:ext cx="2822693" cy="51210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7921" y="5156386"/>
            <a:ext cx="2112049" cy="64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8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59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743200"/>
            <a:ext cx="9010875" cy="936433"/>
          </a:xfrm>
        </p:spPr>
        <p:txBody>
          <a:bodyPr/>
          <a:lstStyle/>
          <a:p>
            <a:r>
              <a:rPr lang="es-PE" sz="2400" dirty="0" smtClean="0"/>
              <a:t>Funcionamiento:</a:t>
            </a:r>
            <a:endParaRPr lang="es-PE" sz="2400" dirty="0"/>
          </a:p>
          <a:p>
            <a:pPr lvl="1"/>
            <a:r>
              <a:rPr lang="es-PE" sz="2000" dirty="0" smtClean="0"/>
              <a:t>El promedio ponderado </a:t>
            </a:r>
            <a:r>
              <a:rPr lang="es-PE" sz="2000" dirty="0"/>
              <a:t>para cada una de las clases se definen como</a:t>
            </a:r>
            <a:r>
              <a:rPr lang="es-PE" sz="2000" dirty="0" smtClean="0"/>
              <a:t>:</a:t>
            </a:r>
          </a:p>
          <a:p>
            <a:pPr lvl="1"/>
            <a:endParaRPr lang="es-PE" sz="2000" dirty="0"/>
          </a:p>
          <a:p>
            <a:pPr lvl="1"/>
            <a:endParaRPr lang="es-PE" sz="2000" dirty="0" smtClean="0"/>
          </a:p>
          <a:p>
            <a:pPr marL="478227" lvl="1" indent="0">
              <a:buNone/>
            </a:pPr>
            <a:endParaRPr lang="es-PE" sz="2000" dirty="0" smtClean="0"/>
          </a:p>
          <a:p>
            <a:pPr lvl="1"/>
            <a:r>
              <a:rPr lang="es-PE" sz="2000" dirty="0"/>
              <a:t>La intensidad </a:t>
            </a:r>
            <a:r>
              <a:rPr lang="es-PE" sz="2000" dirty="0" smtClean="0"/>
              <a:t>media </a:t>
            </a:r>
            <a:r>
              <a:rPr lang="es-PE" sz="2000" dirty="0"/>
              <a:t>total de la imagen </a:t>
            </a:r>
            <a:r>
              <a:rPr lang="es-PE" sz="2000" dirty="0" smtClean="0"/>
              <a:t>es:</a:t>
            </a:r>
            <a:endParaRPr lang="es-PE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4336" y="3658198"/>
            <a:ext cx="2011854" cy="9632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2124" y="3613016"/>
            <a:ext cx="2194750" cy="96325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3518" y="5255338"/>
            <a:ext cx="2822693" cy="51210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7921" y="5156386"/>
            <a:ext cx="2112049" cy="64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Formación de la imagen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</a:t>
            </a:fld>
            <a:endParaRPr lang="es-PE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961" y="1752664"/>
            <a:ext cx="7884885" cy="43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60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9348480" cy="2647666"/>
              </a:xfrm>
            </p:spPr>
            <p:txBody>
              <a:bodyPr/>
              <a:lstStyle/>
              <a:p>
                <a:r>
                  <a:rPr lang="es-PE" sz="2400" dirty="0" smtClean="0"/>
                  <a:t>Funcionamiento:</a:t>
                </a:r>
                <a:endParaRPr lang="es-PE" sz="2400" dirty="0"/>
              </a:p>
              <a:p>
                <a:pPr lvl="1"/>
                <a:r>
                  <a:rPr lang="es-PE" sz="2000" dirty="0" smtClean="0"/>
                  <a:t>Por medio del análisis </a:t>
                </a:r>
                <a:r>
                  <a:rPr lang="es-PE" sz="2000" dirty="0"/>
                  <a:t>discriminante, </a:t>
                </a:r>
                <a:r>
                  <a:rPr lang="es-PE" sz="2000" dirty="0" smtClean="0"/>
                  <a:t>la </a:t>
                </a:r>
                <a:r>
                  <a:rPr lang="es-PE" sz="2000" dirty="0"/>
                  <a:t>varianza entre clases de una imagen </a:t>
                </a:r>
                <a:r>
                  <a:rPr lang="es-PE" sz="2000" dirty="0" err="1"/>
                  <a:t>umbralizada</a:t>
                </a:r>
                <a:r>
                  <a:rPr lang="es-PE" sz="2000" dirty="0"/>
                  <a:t> </a:t>
                </a:r>
                <a:r>
                  <a:rPr lang="es-PE" sz="2000" dirty="0" smtClean="0"/>
                  <a:t>se define como:</a:t>
                </a:r>
              </a:p>
              <a:p>
                <a:pPr lvl="1"/>
                <a:endParaRPr lang="es-PE" sz="2000" dirty="0"/>
              </a:p>
              <a:p>
                <a:pPr lvl="1"/>
                <a:endParaRPr lang="es-PE" sz="2000" dirty="0" smtClean="0"/>
              </a:p>
              <a:p>
                <a:pPr lvl="1"/>
                <a:r>
                  <a:rPr lang="es-PE" sz="2000" dirty="0" smtClean="0"/>
                  <a:t>Luego, se debe encontrar </a:t>
                </a:r>
                <a:r>
                  <a:rPr lang="es-PE" sz="2000" dirty="0"/>
                  <a:t>el umbral, 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PE" sz="2000" dirty="0" smtClean="0"/>
                  <a:t>, </a:t>
                </a:r>
                <a:r>
                  <a:rPr lang="es-PE" sz="2000" dirty="0"/>
                  <a:t>que maximice la varianza </a:t>
                </a:r>
                <a:r>
                  <a:rPr lang="es-PE" sz="2000" dirty="0" smtClean="0"/>
                  <a:t>(umbral </a:t>
                </a:r>
                <a:r>
                  <a:rPr lang="es-PE" sz="2000" dirty="0"/>
                  <a:t>óptimo</a:t>
                </a:r>
                <a:r>
                  <a:rPr lang="es-PE" sz="2000" dirty="0" smtClean="0"/>
                  <a:t>):</a:t>
                </a:r>
                <a:endParaRPr lang="es-PE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9348480" cy="2647666"/>
              </a:xfrm>
              <a:blipFill>
                <a:blip r:embed="rId2"/>
                <a:stretch>
                  <a:fillRect l="-587" t="-161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792" t="15582" r="1512" b="11435"/>
          <a:stretch/>
        </p:blipFill>
        <p:spPr>
          <a:xfrm>
            <a:off x="3920741" y="3930554"/>
            <a:ext cx="6657693" cy="6112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18" t="10351" r="4370" b="10824"/>
          <a:stretch/>
        </p:blipFill>
        <p:spPr>
          <a:xfrm>
            <a:off x="3548419" y="5371805"/>
            <a:ext cx="2743199" cy="701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contenido 2"/>
              <p:cNvSpPr txBox="1">
                <a:spLocks/>
              </p:cNvSpPr>
              <p:nvPr/>
            </p:nvSpPr>
            <p:spPr bwMode="auto">
              <a:xfrm>
                <a:off x="7249587" y="5546884"/>
                <a:ext cx="3299405" cy="351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5785" tIns="47892" rIns="95785" bIns="47892" numCol="1" anchor="t" anchorCtr="0" compatLnSpc="1">
                <a:prstTxWarp prst="textNoShape">
                  <a:avLst/>
                </a:prstTxWarp>
              </a:bodyPr>
              <a:lstStyle>
                <a:lvl1pPr marL="359047" indent="-35904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Wingdings" pitchFamily="2" charset="2"/>
                  <a:buChar char="o"/>
                  <a:defRPr sz="29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776930" indent="-29870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n"/>
                  <a:defRPr sz="2700">
                    <a:solidFill>
                      <a:schemeClr val="tx2"/>
                    </a:solidFill>
                    <a:latin typeface="+mn-lt"/>
                  </a:defRPr>
                </a:lvl2pPr>
                <a:lvl3pPr marL="1196321" indent="-23835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p"/>
                  <a:defRPr sz="2300">
                    <a:solidFill>
                      <a:schemeClr val="tx2"/>
                    </a:solidFill>
                    <a:latin typeface="+mn-lt"/>
                  </a:defRPr>
                </a:lvl3pPr>
                <a:lvl4pPr marL="1676056" indent="-23835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n"/>
                  <a:defRPr sz="2100">
                    <a:solidFill>
                      <a:schemeClr val="tx2"/>
                    </a:solidFill>
                    <a:latin typeface="+mn-lt"/>
                  </a:defRPr>
                </a:lvl4pPr>
                <a:lvl5pPr marL="2154283" indent="-23835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o"/>
                  <a:defRPr sz="2100">
                    <a:solidFill>
                      <a:schemeClr val="tx2"/>
                    </a:solidFill>
                    <a:latin typeface="+mn-lt"/>
                  </a:defRPr>
                </a:lvl5pPr>
                <a:lvl6pPr marL="2634083" indent="-239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o"/>
                  <a:defRPr sz="2100">
                    <a:solidFill>
                      <a:schemeClr val="tx2"/>
                    </a:solidFill>
                    <a:latin typeface="+mn-lt"/>
                  </a:defRPr>
                </a:lvl6pPr>
                <a:lvl7pPr marL="3113007" indent="-239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o"/>
                  <a:defRPr sz="2100">
                    <a:solidFill>
                      <a:schemeClr val="tx2"/>
                    </a:solidFill>
                    <a:latin typeface="+mn-lt"/>
                  </a:defRPr>
                </a:lvl7pPr>
                <a:lvl8pPr marL="3591932" indent="-239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o"/>
                  <a:defRPr sz="2100">
                    <a:solidFill>
                      <a:schemeClr val="tx2"/>
                    </a:solidFill>
                    <a:latin typeface="+mn-lt"/>
                  </a:defRPr>
                </a:lvl8pPr>
                <a:lvl9pPr marL="4070855" indent="-239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o"/>
                  <a:defRPr sz="2100">
                    <a:solidFill>
                      <a:schemeClr val="tx2"/>
                    </a:solidFill>
                    <a:latin typeface="+mn-lt"/>
                  </a:defRPr>
                </a:lvl9pPr>
              </a:lstStyle>
              <a:p>
                <a:pPr marL="478227" lvl="1" indent="0">
                  <a:buNone/>
                </a:pPr>
                <a:r>
                  <a:rPr lang="es-PE" sz="2000" kern="0" dirty="0" smtClean="0"/>
                  <a:t>Donde: </a:t>
                </a:r>
                <a14:m>
                  <m:oMath xmlns:m="http://schemas.openxmlformats.org/officeDocument/2006/math">
                    <m:r>
                      <a:rPr lang="es-PE" sz="2000" b="0" i="1" kern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s-PE" sz="2000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E" sz="2000" b="0" i="1" kern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s-PE" sz="2000" b="0" i="1" kern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PE" sz="2000" kern="0" dirty="0" smtClean="0"/>
              </a:p>
              <a:p>
                <a:pPr marL="478227" lvl="1" indent="0">
                  <a:buNone/>
                </a:pPr>
                <a:endParaRPr lang="es-PE" sz="2000" kern="0" dirty="0"/>
              </a:p>
            </p:txBody>
          </p:sp>
        </mc:Choice>
        <mc:Fallback xmlns="">
          <p:sp>
            <p:nvSpPr>
              <p:cNvPr id="14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9587" y="5546884"/>
                <a:ext cx="3299405" cy="351589"/>
              </a:xfrm>
              <a:prstGeom prst="rect">
                <a:avLst/>
              </a:prstGeom>
              <a:blipFill>
                <a:blip r:embed="rId7"/>
                <a:stretch>
                  <a:fillRect t="-6897" b="-448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8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61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743200"/>
            <a:ext cx="9348480" cy="817009"/>
          </a:xfrm>
        </p:spPr>
        <p:txBody>
          <a:bodyPr/>
          <a:lstStyle/>
          <a:p>
            <a:r>
              <a:rPr lang="es-PE" sz="2400" dirty="0" smtClean="0"/>
              <a:t>Ejemplo:</a:t>
            </a:r>
            <a:endParaRPr lang="es-PE" sz="2400" dirty="0"/>
          </a:p>
          <a:p>
            <a:pPr lvl="1"/>
            <a:r>
              <a:rPr lang="es-PE" sz="2000" dirty="0" smtClean="0"/>
              <a:t>Sea la siguiente imagen con 4 tonalidades de gris.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2591" t="11018" r="22722" b="19370"/>
          <a:stretch/>
        </p:blipFill>
        <p:spPr>
          <a:xfrm>
            <a:off x="3666699" y="3765430"/>
            <a:ext cx="2224585" cy="22245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7110482" y="3908226"/>
                <a:ext cx="4162567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2000" i="1" dirty="0" smtClean="0">
                          <a:latin typeface="Cambria Math" panose="02040503050406030204" pitchFamily="18" charset="0"/>
                        </a:rPr>
                        <m:t> = 4→ [0,85,171,255]</m:t>
                      </m:r>
                    </m:oMath>
                  </m:oMathPara>
                </a14:m>
                <a:endParaRPr lang="pt-B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PE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 dirty="0">
                          <a:latin typeface="Cambria Math" panose="02040503050406030204" pitchFamily="18" charset="0"/>
                        </a:rPr>
                        <m:t>= 10 , </m:t>
                      </m:r>
                    </m:oMath>
                  </m:oMathPara>
                </a14:m>
                <a:endParaRPr lang="es-PE" sz="20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PE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PE" sz="2000" b="0" i="1" dirty="0" smtClean="0">
                              <a:latin typeface="Cambria Math" panose="02040503050406030204" pitchFamily="18" charset="0"/>
                            </a:rPr>
                            <m:t>85</m:t>
                          </m:r>
                        </m:sub>
                      </m:sSub>
                      <m:r>
                        <a:rPr lang="pt-BR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sz="2000" i="1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s-PE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 dirty="0">
                          <a:latin typeface="Cambria Math" panose="02040503050406030204" pitchFamily="18" charset="0"/>
                        </a:rPr>
                        <m:t>	</m:t>
                      </m:r>
                    </m:oMath>
                  </m:oMathPara>
                </a14:m>
                <a:endParaRPr lang="es-PE" sz="20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PE" sz="2000" b="0" i="1" dirty="0" smtClean="0">
                              <a:latin typeface="Cambria Math" panose="02040503050406030204" pitchFamily="18" charset="0"/>
                            </a:rPr>
                            <m:t>171</m:t>
                          </m:r>
                        </m:sub>
                      </m:sSub>
                      <m:r>
                        <a:rPr lang="pt-BR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 dirty="0">
                          <a:latin typeface="Cambria Math" panose="02040503050406030204" pitchFamily="18" charset="0"/>
                        </a:rPr>
                        <m:t>= 30 , </m:t>
                      </m:r>
                      <m:r>
                        <a:rPr lang="es-PE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E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PE" sz="2000" b="0" i="1" dirty="0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sub>
                      </m:sSub>
                      <m:r>
                        <a:rPr lang="pt-BR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 dirty="0">
                          <a:latin typeface="Cambria Math" panose="02040503050406030204" pitchFamily="18" charset="0"/>
                        </a:rPr>
                        <m:t>= 40</m:t>
                      </m:r>
                    </m:oMath>
                  </m:oMathPara>
                </a14:m>
                <a:endParaRPr lang="pt-B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2000" i="1" dirty="0" smtClean="0">
                          <a:latin typeface="Cambria Math" panose="02040503050406030204" pitchFamily="18" charset="0"/>
                        </a:rPr>
                        <m:t> = 10×10=100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482" y="3908226"/>
                <a:ext cx="4162567" cy="1938992"/>
              </a:xfrm>
              <a:prstGeom prst="rect">
                <a:avLst/>
              </a:prstGeom>
              <a:blipFill>
                <a:blip r:embed="rId3"/>
                <a:stretch>
                  <a:fillRect l="-58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32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62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9348480" cy="817009"/>
              </a:xfrm>
            </p:spPr>
            <p:txBody>
              <a:bodyPr/>
              <a:lstStyle/>
              <a:p>
                <a:r>
                  <a:rPr lang="es-PE" sz="2400" dirty="0" smtClean="0"/>
                  <a:t>Ejemplo:</a:t>
                </a:r>
                <a:endParaRPr lang="es-PE" sz="2400" dirty="0"/>
              </a:p>
              <a:p>
                <a:pPr lvl="1"/>
                <a:r>
                  <a:rPr lang="es-PE" sz="2000" dirty="0" smtClean="0"/>
                  <a:t>Calcular los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E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000" b="0" i="0" dirty="0" smtClean="0">
                    <a:latin typeface="+mj-lt"/>
                  </a:rPr>
                  <a:t>y</a:t>
                </a:r>
                <a14:m>
                  <m:oMath xmlns:m="http://schemas.openxmlformats.org/officeDocument/2006/math">
                    <m:r>
                      <a:rPr lang="es-PE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P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PE" sz="2000" dirty="0" smtClean="0"/>
                  <a:t>  para </a:t>
                </a:r>
                <a14:m>
                  <m:oMath xmlns:m="http://schemas.openxmlformats.org/officeDocument/2006/math">
                    <m:r>
                      <a:rPr lang="es-PE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E" sz="2000" b="0" i="1" smtClean="0">
                        <a:latin typeface="Cambria Math" panose="02040503050406030204" pitchFamily="18" charset="0"/>
                      </a:rPr>
                      <m:t>=85</m:t>
                    </m:r>
                  </m:oMath>
                </a14:m>
                <a:endParaRPr lang="es-PE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9348480" cy="817009"/>
              </a:xfrm>
              <a:blipFill>
                <a:blip r:embed="rId2"/>
                <a:stretch>
                  <a:fillRect l="-587" t="-5224" b="-1492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373" t="3798" b="50281"/>
          <a:stretch/>
        </p:blipFill>
        <p:spPr>
          <a:xfrm>
            <a:off x="2975210" y="3737662"/>
            <a:ext cx="1837079" cy="3275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7534"/>
          <a:stretch/>
        </p:blipFill>
        <p:spPr>
          <a:xfrm>
            <a:off x="5059590" y="3713457"/>
            <a:ext cx="2072820" cy="374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342" b="52004"/>
          <a:stretch/>
        </p:blipFill>
        <p:spPr>
          <a:xfrm>
            <a:off x="2234880" y="4550745"/>
            <a:ext cx="4676968" cy="10029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9"/>
          <a:srcRect t="50438"/>
          <a:stretch/>
        </p:blipFill>
        <p:spPr>
          <a:xfrm>
            <a:off x="7133768" y="4550745"/>
            <a:ext cx="4449592" cy="9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0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63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9348480" cy="817009"/>
              </a:xfrm>
            </p:spPr>
            <p:txBody>
              <a:bodyPr/>
              <a:lstStyle/>
              <a:p>
                <a:r>
                  <a:rPr lang="es-PE" sz="2400" dirty="0" smtClean="0"/>
                  <a:t>Ejemplo:</a:t>
                </a:r>
                <a:endParaRPr lang="es-PE" sz="2400" dirty="0"/>
              </a:p>
              <a:p>
                <a:pPr lvl="1"/>
                <a:r>
                  <a:rPr lang="es-PE" sz="2000" dirty="0" smtClean="0"/>
                  <a:t>Calcular la </a:t>
                </a:r>
                <a:r>
                  <a:rPr lang="es-PE" sz="2000" dirty="0"/>
                  <a:t>varianza entre clases </a:t>
                </a:r>
                <a:r>
                  <a:rPr lang="es-PE" sz="2000" dirty="0" smtClean="0"/>
                  <a:t>para </a:t>
                </a:r>
                <a:r>
                  <a:rPr lang="es-PE" sz="2000" dirty="0"/>
                  <a:t>todo valor de umbral </a:t>
                </a:r>
                <a:r>
                  <a:rPr lang="es-PE" sz="2000" dirty="0" smtClean="0"/>
                  <a:t>posible 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=85)</m:t>
                    </m:r>
                  </m:oMath>
                </a14:m>
                <a:r>
                  <a:rPr lang="es-PE" sz="2000" dirty="0" smtClean="0"/>
                  <a:t>:</a:t>
                </a:r>
                <a:endParaRPr lang="es-PE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9348480" cy="817009"/>
              </a:xfrm>
              <a:blipFill>
                <a:blip r:embed="rId2"/>
                <a:stretch>
                  <a:fillRect l="-587" t="-5224" b="-5223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50517"/>
          <a:stretch/>
        </p:blipFill>
        <p:spPr>
          <a:xfrm>
            <a:off x="3381388" y="3848211"/>
            <a:ext cx="4066384" cy="72402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6395"/>
          <a:stretch/>
        </p:blipFill>
        <p:spPr>
          <a:xfrm>
            <a:off x="6878473" y="4838470"/>
            <a:ext cx="4738820" cy="100881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7"/>
          <a:srcRect t="48834"/>
          <a:stretch/>
        </p:blipFill>
        <p:spPr>
          <a:xfrm>
            <a:off x="7516976" y="3802102"/>
            <a:ext cx="4066384" cy="74864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/>
          <a:srcRect l="8502" t="2945" r="7148" b="50530"/>
          <a:stretch/>
        </p:blipFill>
        <p:spPr>
          <a:xfrm>
            <a:off x="1913362" y="4882256"/>
            <a:ext cx="4405551" cy="96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64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9348480" cy="817009"/>
              </a:xfrm>
            </p:spPr>
            <p:txBody>
              <a:bodyPr/>
              <a:lstStyle/>
              <a:p>
                <a:r>
                  <a:rPr lang="es-PE" sz="2400" dirty="0" smtClean="0"/>
                  <a:t>Ejemplo:</a:t>
                </a:r>
                <a:endParaRPr lang="es-PE" sz="2400" dirty="0"/>
              </a:p>
              <a:p>
                <a:pPr lvl="1"/>
                <a:r>
                  <a:rPr lang="es-PE" sz="2000" dirty="0" smtClean="0"/>
                  <a:t>Calcular la </a:t>
                </a:r>
                <a:r>
                  <a:rPr lang="es-PE" sz="2000" dirty="0"/>
                  <a:t>varianza entre clases </a:t>
                </a:r>
                <a:r>
                  <a:rPr lang="es-PE" sz="2000" dirty="0" smtClean="0"/>
                  <a:t>para </a:t>
                </a:r>
                <a:r>
                  <a:rPr lang="es-PE" sz="2000" dirty="0"/>
                  <a:t>todo valor de umbral </a:t>
                </a:r>
                <a:r>
                  <a:rPr lang="es-PE" sz="2000" dirty="0" smtClean="0"/>
                  <a:t>posible 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=85)</m:t>
                    </m:r>
                  </m:oMath>
                </a14:m>
                <a:r>
                  <a:rPr lang="es-PE" sz="2000" dirty="0" smtClean="0"/>
                  <a:t>:</a:t>
                </a:r>
              </a:p>
              <a:p>
                <a:pPr lvl="1"/>
                <a:endParaRPr lang="es-PE" sz="2000" dirty="0"/>
              </a:p>
              <a:p>
                <a:pPr lvl="1"/>
                <a:endParaRPr lang="es-PE" sz="2000" dirty="0" smtClean="0"/>
              </a:p>
              <a:p>
                <a:pPr lvl="1"/>
                <a:endParaRPr lang="es-PE" sz="2000" dirty="0"/>
              </a:p>
              <a:p>
                <a:pPr lvl="1"/>
                <a:endParaRPr lang="es-PE" sz="2000" dirty="0" smtClean="0"/>
              </a:p>
              <a:p>
                <a:pPr lvl="1"/>
                <a:endParaRPr lang="es-PE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9348480" cy="817009"/>
              </a:xfrm>
              <a:blipFill>
                <a:blip r:embed="rId2"/>
                <a:stretch>
                  <a:fillRect l="-587" t="-5224" b="-5223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3440" y="3910875"/>
            <a:ext cx="4548010" cy="5303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0603" y="4506648"/>
            <a:ext cx="7053683" cy="5303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0603" y="5225320"/>
            <a:ext cx="2523963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5.1.1. Método </a:t>
            </a:r>
            <a:r>
              <a:rPr lang="es-PE" dirty="0" err="1" smtClean="0"/>
              <a:t>Otsu</a:t>
            </a:r>
            <a:r>
              <a:rPr lang="es-PE" dirty="0" smtClean="0"/>
              <a:t>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65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9348480" cy="817009"/>
              </a:xfrm>
            </p:spPr>
            <p:txBody>
              <a:bodyPr/>
              <a:lstStyle/>
              <a:p>
                <a:r>
                  <a:rPr lang="es-PE" sz="2400" dirty="0" smtClean="0"/>
                  <a:t>Ejemplo:</a:t>
                </a:r>
                <a:endParaRPr lang="es-PE" sz="2400" dirty="0"/>
              </a:p>
              <a:p>
                <a:pPr lvl="1"/>
                <a:r>
                  <a:rPr lang="es-PE" sz="2000" dirty="0" smtClean="0"/>
                  <a:t>El mejor umbral para </a:t>
                </a:r>
                <a:r>
                  <a:rPr lang="es-PE" sz="2000" dirty="0" err="1" smtClean="0"/>
                  <a:t>Otsu</a:t>
                </a:r>
                <a:r>
                  <a:rPr lang="es-PE" sz="2000" dirty="0" smtClean="0"/>
                  <a:t> es: </a:t>
                </a:r>
                <a14:m>
                  <m:oMath xmlns:m="http://schemas.openxmlformats.org/officeDocument/2006/math">
                    <m:r>
                      <a:rPr lang="es-PE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E" sz="2000" b="0" i="1" smtClean="0">
                        <a:latin typeface="Cambria Math" panose="02040503050406030204" pitchFamily="18" charset="0"/>
                      </a:rPr>
                      <m:t>=85</m:t>
                    </m:r>
                  </m:oMath>
                </a14:m>
                <a:endParaRPr lang="es-PE" sz="2000" b="0" dirty="0" smtClean="0"/>
              </a:p>
              <a:p>
                <a:pPr lvl="1"/>
                <a:endParaRPr lang="es-PE" sz="2000" dirty="0" smtClean="0"/>
              </a:p>
              <a:p>
                <a:pPr lvl="1"/>
                <a:endParaRPr lang="es-PE" sz="2000" dirty="0"/>
              </a:p>
              <a:p>
                <a:pPr lvl="1"/>
                <a:endParaRPr lang="es-PE" sz="2000" dirty="0" smtClean="0"/>
              </a:p>
              <a:p>
                <a:pPr lvl="1"/>
                <a:endParaRPr lang="es-PE" sz="2000" dirty="0"/>
              </a:p>
              <a:p>
                <a:pPr lvl="1"/>
                <a:endParaRPr lang="es-PE" sz="2000" dirty="0" smtClean="0"/>
              </a:p>
              <a:p>
                <a:pPr lvl="1"/>
                <a:endParaRPr lang="es-PE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9348480" cy="817009"/>
              </a:xfrm>
              <a:blipFill>
                <a:blip r:embed="rId2"/>
                <a:stretch>
                  <a:fillRect l="-587" t="-5224" b="-1492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240" y="3688710"/>
            <a:ext cx="2237426" cy="223742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22197" t="10310" r="22329" b="19576"/>
          <a:stretch/>
        </p:blipFill>
        <p:spPr>
          <a:xfrm>
            <a:off x="8154419" y="3688710"/>
            <a:ext cx="2253407" cy="223742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98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5.1.2. Máxima Entropía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66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79" y="2620369"/>
            <a:ext cx="9348481" cy="3125337"/>
          </a:xfrm>
        </p:spPr>
        <p:txBody>
          <a:bodyPr/>
          <a:lstStyle/>
          <a:p>
            <a:r>
              <a:rPr lang="es-PE" sz="2400" dirty="0" smtClean="0"/>
              <a:t>La entropía de la imagen especifica la incertidumbre en los valores de la imagen.</a:t>
            </a:r>
          </a:p>
          <a:p>
            <a:r>
              <a:rPr lang="es-PE" sz="2400" dirty="0"/>
              <a:t>Mide la cantidad </a:t>
            </a:r>
            <a:r>
              <a:rPr lang="es-PE" sz="2400" dirty="0" smtClean="0"/>
              <a:t>promedio </a:t>
            </a:r>
            <a:r>
              <a:rPr lang="es-PE" sz="2400" dirty="0"/>
              <a:t>de información requerida para codificar los valores de la imagen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Eventos poco frecuentes proveen más información que los eventos frecuentes.</a:t>
            </a:r>
          </a:p>
          <a:p>
            <a:r>
              <a:rPr lang="es-PE" sz="2400" dirty="0" smtClean="0"/>
              <a:t>La entropía es una medida de dispersión del histograma.</a:t>
            </a:r>
          </a:p>
          <a:p>
            <a:endParaRPr lang="es-PE" sz="2400" dirty="0" smtClean="0"/>
          </a:p>
          <a:p>
            <a:endParaRPr lang="es-PE" sz="2400" dirty="0" smtClean="0"/>
          </a:p>
        </p:txBody>
      </p:sp>
    </p:spTree>
    <p:extLst>
      <p:ext uri="{BB962C8B-B14F-4D97-AF65-F5344CB8AC3E}">
        <p14:creationId xmlns:p14="http://schemas.microsoft.com/office/powerpoint/2010/main" val="64003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5.1.2. Máxima Entropía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67</a:t>
            </a:fld>
            <a:endParaRPr lang="es-PE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774" y="2750406"/>
            <a:ext cx="2588626" cy="27645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6258" t="6267" r="8548" b="5429"/>
          <a:stretch/>
        </p:blipFill>
        <p:spPr>
          <a:xfrm>
            <a:off x="5138658" y="2750405"/>
            <a:ext cx="6444702" cy="276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2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5.1.2. Máxima Entropía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68</a:t>
            </a:fld>
            <a:endParaRPr lang="es-PE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982" y="2549590"/>
            <a:ext cx="2776919" cy="296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6532" r="8327"/>
          <a:stretch/>
        </p:blipFill>
        <p:spPr>
          <a:xfrm>
            <a:off x="5882184" y="2541624"/>
            <a:ext cx="5701175" cy="29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5.1.2. Máxima </a:t>
            </a:r>
            <a:r>
              <a:rPr lang="es-PE" dirty="0" smtClean="0"/>
              <a:t>Entropía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69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79" y="2210937"/>
                <a:ext cx="9348481" cy="2374711"/>
              </a:xfrm>
            </p:spPr>
            <p:txBody>
              <a:bodyPr/>
              <a:lstStyle/>
              <a:p>
                <a:r>
                  <a:rPr lang="en-US" sz="2400" dirty="0" smtClean="0"/>
                  <a:t>El </a:t>
                </a:r>
                <a:r>
                  <a:rPr lang="en-US" sz="2400" dirty="0" err="1" smtClean="0"/>
                  <a:t>método</a:t>
                </a:r>
                <a:r>
                  <a:rPr lang="en-US" sz="2400" dirty="0" smtClean="0"/>
                  <a:t> de la </a:t>
                </a:r>
                <a:r>
                  <a:rPr lang="en-US" sz="2400" dirty="0" err="1" smtClean="0"/>
                  <a:t>máxima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entropia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es</a:t>
                </a:r>
                <a:r>
                  <a:rPr lang="en-US" sz="2400" dirty="0" smtClean="0"/>
                  <a:t> un </a:t>
                </a:r>
                <a:r>
                  <a:rPr lang="en-US" sz="2400" dirty="0" err="1" smtClean="0"/>
                  <a:t>método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binarización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donde</a:t>
                </a:r>
                <a:r>
                  <a:rPr lang="en-US" sz="2400" dirty="0" smtClean="0"/>
                  <a:t> el valor </a:t>
                </a:r>
                <a:r>
                  <a:rPr lang="en-US" sz="2400" dirty="0" err="1" smtClean="0"/>
                  <a:t>óptimo</a:t>
                </a:r>
                <a:r>
                  <a:rPr lang="en-US" sz="2400" dirty="0" smtClean="0"/>
                  <a:t> del umbral </a:t>
                </a:r>
                <a:r>
                  <a:rPr lang="en-US" sz="2400" dirty="0" err="1" smtClean="0"/>
                  <a:t>puede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encontrado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maximizando</a:t>
                </a:r>
                <a:r>
                  <a:rPr lang="en-US" sz="2400" dirty="0" smtClean="0"/>
                  <a:t> la </a:t>
                </a:r>
                <a:r>
                  <a:rPr lang="en-US" sz="2400" dirty="0" err="1" smtClean="0"/>
                  <a:t>entropia</a:t>
                </a:r>
                <a:r>
                  <a:rPr lang="en-US" sz="2400" dirty="0" smtClean="0"/>
                  <a:t> entre las </a:t>
                </a:r>
                <a:r>
                  <a:rPr lang="en-US" sz="2400" dirty="0" err="1" smtClean="0"/>
                  <a:t>clases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resultantes</a:t>
                </a:r>
                <a:r>
                  <a:rPr lang="en-US" sz="2400" dirty="0" smtClean="0"/>
                  <a:t> (</a:t>
                </a:r>
                <a:r>
                  <a:rPr lang="en-US" sz="2400" dirty="0" err="1" smtClean="0"/>
                  <a:t>fondo</a:t>
                </a:r>
                <a:r>
                  <a:rPr lang="en-US" sz="2400" dirty="0" smtClean="0"/>
                  <a:t> y </a:t>
                </a:r>
                <a:r>
                  <a:rPr lang="en-US" sz="2400" dirty="0" err="1" smtClean="0"/>
                  <a:t>objeto</a:t>
                </a:r>
                <a:r>
                  <a:rPr lang="en-US" sz="2400" dirty="0" smtClean="0"/>
                  <a:t>).</a:t>
                </a:r>
              </a:p>
              <a:p>
                <a:r>
                  <a:rPr lang="en-US" sz="2400" dirty="0" err="1" smtClean="0"/>
                  <a:t>Es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uno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los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métodos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selección</a:t>
                </a:r>
                <a:r>
                  <a:rPr lang="en-US" sz="2400" dirty="0" smtClean="0"/>
                  <a:t> de umbral </a:t>
                </a:r>
                <a:r>
                  <a:rPr lang="en-US" sz="2400" dirty="0" err="1" smtClean="0"/>
                  <a:t>basado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entropia</a:t>
                </a:r>
                <a:r>
                  <a:rPr lang="en-US" sz="2400" dirty="0" smtClean="0"/>
                  <a:t>  </a:t>
                </a:r>
                <a:r>
                  <a:rPr lang="en-US" sz="2400" dirty="0" err="1" smtClean="0"/>
                  <a:t>considera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una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imagen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como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una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fuente</a:t>
                </a:r>
                <a:r>
                  <a:rPr lang="en-US" sz="2400" dirty="0" smtClean="0"/>
                  <a:t> de </a:t>
                </a:r>
                <a:r>
                  <a:rPr lang="en-US" sz="2400" dirty="0" err="1" smtClean="0"/>
                  <a:t>información</a:t>
                </a:r>
                <a:r>
                  <a:rPr lang="en-US" sz="2400" dirty="0" smtClean="0"/>
                  <a:t>. </a:t>
                </a:r>
              </a:p>
              <a:p>
                <a:r>
                  <a:rPr lang="en-US" sz="2400" dirty="0" err="1" smtClean="0"/>
                  <a:t>Supongamos</a:t>
                </a:r>
                <a:r>
                  <a:rPr lang="en-US" sz="2400" dirty="0" smtClean="0"/>
                  <a:t> que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es</a:t>
                </a:r>
                <a:r>
                  <a:rPr lang="en-US" sz="2400" dirty="0" smtClean="0"/>
                  <a:t> el </a:t>
                </a:r>
                <a:r>
                  <a:rPr lang="en-US" sz="2400" dirty="0" err="1" smtClean="0"/>
                  <a:t>histograma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normalizado</a:t>
                </a:r>
                <a:r>
                  <a:rPr lang="en-US" sz="2400" dirty="0" smtClean="0"/>
                  <a:t>, el </a:t>
                </a:r>
                <a:r>
                  <a:rPr lang="en-US" sz="2400" dirty="0" err="1" smtClean="0"/>
                  <a:t>cual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será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usado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por</a:t>
                </a:r>
                <a:r>
                  <a:rPr lang="en-US" sz="2400" dirty="0" smtClean="0"/>
                  <a:t> el </a:t>
                </a:r>
                <a:r>
                  <a:rPr lang="en-US" sz="2400" dirty="0" err="1" smtClean="0"/>
                  <a:t>método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sz="2400" dirty="0" err="1" smtClean="0"/>
                  <a:t>Método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Kapur</a:t>
                </a:r>
                <a:r>
                  <a:rPr lang="en-US" sz="2400" dirty="0" smtClean="0"/>
                  <a:t>.</a:t>
                </a:r>
                <a:endParaRPr lang="en-US" sz="2400" dirty="0"/>
              </a:p>
              <a:p>
                <a:endParaRPr lang="es-PE" sz="2400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79" y="2210937"/>
                <a:ext cx="9348481" cy="2374711"/>
              </a:xfrm>
              <a:blipFill>
                <a:blip r:embed="rId2"/>
                <a:stretch>
                  <a:fillRect l="-587" t="-1799" b="-7352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20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3.2. Formación de la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456598"/>
                <a:ext cx="9348480" cy="3639562"/>
              </a:xfrm>
            </p:spPr>
            <p:txBody>
              <a:bodyPr/>
              <a:lstStyle/>
              <a:p>
                <a:r>
                  <a:rPr lang="es-PE" sz="2800" dirty="0" smtClean="0"/>
                  <a:t>El proceso de formación de la imagen se da en dos partes:</a:t>
                </a:r>
              </a:p>
              <a:p>
                <a:pPr lvl="1"/>
                <a:r>
                  <a:rPr lang="es-PE" sz="2400" dirty="0" smtClean="0"/>
                  <a:t>Geometría: Determina donde se localizará cada punto de escena en el plano de la imagen.</a:t>
                </a:r>
              </a:p>
              <a:p>
                <a:pPr lvl="1"/>
                <a:r>
                  <a:rPr lang="es-PE" sz="2400" dirty="0" smtClean="0"/>
                  <a:t>La física de la luz determina el brillo de un punto en el plano de la imagen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P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s-P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s-P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s-PE" sz="2800" b="0" dirty="0" smtClean="0"/>
              </a:p>
              <a:p>
                <a:pPr marL="0" indent="0">
                  <a:buNone/>
                </a:pPr>
                <a:r>
                  <a:rPr lang="es-PE" sz="2400" dirty="0" smtClean="0"/>
                  <a:t>	donde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PE" sz="2400" dirty="0" smtClean="0"/>
                  <a:t> es iluminación y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s-PE" sz="2400" dirty="0" smtClean="0"/>
                  <a:t> es </a:t>
                </a:r>
                <a:r>
                  <a:rPr lang="es-PE" sz="2400" dirty="0" err="1" smtClean="0"/>
                  <a:t>reflectancia</a:t>
                </a:r>
                <a:endParaRPr lang="es-PE" sz="2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456598"/>
                <a:ext cx="9348480" cy="3639562"/>
              </a:xfrm>
              <a:blipFill>
                <a:blip r:embed="rId2"/>
                <a:stretch>
                  <a:fillRect l="-848" t="-167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1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5.1.2. Máxima Entropía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70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79" y="2511187"/>
                <a:ext cx="9348481" cy="3589361"/>
              </a:xfrm>
            </p:spPr>
            <p:txBody>
              <a:bodyPr/>
              <a:lstStyle/>
              <a:p>
                <a:r>
                  <a:rPr lang="es-PE" sz="2400" dirty="0" smtClean="0"/>
                  <a:t>Funcionamiento:</a:t>
                </a:r>
              </a:p>
              <a:p>
                <a:pPr lvl="1"/>
                <a:r>
                  <a:rPr lang="es-PE" sz="2000" dirty="0" smtClean="0"/>
                  <a:t>Calcular </a:t>
                </a:r>
                <a:r>
                  <a:rPr lang="es-PE" sz="2000" dirty="0" smtClean="0"/>
                  <a:t>la </a:t>
                </a:r>
                <a:r>
                  <a:rPr lang="es-PE" sz="2000" dirty="0" smtClean="0"/>
                  <a:t>entropía de los pixeles  que serian de color negro para cada posible valor umbral</a:t>
                </a:r>
              </a:p>
              <a:p>
                <a:pPr marL="47822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000" b="0" i="1" smtClean="0">
                          <a:latin typeface="Cambria Math" panose="02040503050406030204" pitchFamily="18" charset="0"/>
                        </a:rPr>
                        <m:t>𝑒𝑛𝑡𝑟𝑜𝑝𝑖</m:t>
                      </m:r>
                      <m:sSub>
                        <m:sSubPr>
                          <m:ctrlPr>
                            <a:rPr lang="es-P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s-PE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s-PE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s-P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PE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  <m:func>
                            <m:funcPr>
                              <m:ctrlP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PE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PE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s-P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PE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PE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s-P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P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PE" sz="2000" dirty="0" smtClean="0"/>
              </a:p>
              <a:p>
                <a:pPr lvl="1"/>
                <a:r>
                  <a:rPr lang="es-PE" sz="2000" dirty="0" smtClean="0"/>
                  <a:t>Calcular la entropía de los pixeles que serían de color blanco de la imagen para cada posible valor umbral.</a:t>
                </a:r>
              </a:p>
              <a:p>
                <a:pPr marL="47822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000" i="1">
                          <a:latin typeface="Cambria Math" panose="02040503050406030204" pitchFamily="18" charset="0"/>
                        </a:rPr>
                        <m:t>𝑒𝑛𝑡𝑟𝑜𝑝𝑖</m:t>
                      </m:r>
                      <m:sSub>
                        <m:sSubPr>
                          <m:ctrlPr>
                            <a:rPr lang="es-P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s-PE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s-P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PE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s-PE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s-P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s-P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PE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r>
                                <a:rPr lang="es-PE" sz="20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PE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  <m:func>
                            <m:funcPr>
                              <m:ctrlPr>
                                <a:rPr lang="es-PE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PE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s-PE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r>
                                        <a:rPr lang="es-PE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s-P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PE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  <m:r>
                            <a:rPr lang="es-P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PE" sz="2000" dirty="0" smtClean="0"/>
              </a:p>
              <a:p>
                <a:pPr lvl="1"/>
                <a:endParaRPr lang="es-PE" sz="2000" dirty="0" smtClean="0"/>
              </a:p>
              <a:p>
                <a:pPr lvl="1"/>
                <a:endParaRPr lang="es-PE" sz="2200" dirty="0" smtClean="0"/>
              </a:p>
              <a:p>
                <a:endParaRPr lang="es-PE" sz="2400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79" y="2511187"/>
                <a:ext cx="9348481" cy="3589361"/>
              </a:xfrm>
              <a:blipFill>
                <a:blip r:embed="rId2"/>
                <a:stretch>
                  <a:fillRect l="-587" t="-118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18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5.1.2. Máxima Entropía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71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79" y="2906973"/>
                <a:ext cx="9348481" cy="3193575"/>
              </a:xfrm>
            </p:spPr>
            <p:txBody>
              <a:bodyPr/>
              <a:lstStyle/>
              <a:p>
                <a:r>
                  <a:rPr lang="es-PE" sz="2400" dirty="0" smtClean="0"/>
                  <a:t>Funcionamiento:</a:t>
                </a:r>
              </a:p>
              <a:p>
                <a:pPr lvl="1"/>
                <a:r>
                  <a:rPr lang="es-PE" sz="2000" dirty="0" smtClean="0"/>
                  <a:t>El umbral optimo se obtiene maximizando la suma de la entropía de ambos niveles de grises.</a:t>
                </a:r>
              </a:p>
              <a:p>
                <a:pPr lvl="1"/>
                <a:endParaRPr lang="es-PE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𝑒𝑛𝑡𝑟𝑜𝑝𝑖𝑎</m:t>
                          </m:r>
                        </m:e>
                        <m:sub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𝑒𝑛𝑡𝑟𝑜𝑝𝑖𝑎</m:t>
                          </m:r>
                        </m:e>
                        <m:sub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s-PE" sz="2400" dirty="0" smtClean="0"/>
              </a:p>
              <a:p>
                <a:endParaRPr lang="es-PE" sz="2400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79" y="2906973"/>
                <a:ext cx="9348481" cy="3193575"/>
              </a:xfrm>
              <a:blipFill>
                <a:blip r:embed="rId2"/>
                <a:stretch>
                  <a:fillRect l="-587" t="-133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00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5.1.3. ISODATA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72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79" y="2797791"/>
            <a:ext cx="9348481" cy="3302758"/>
          </a:xfrm>
        </p:spPr>
        <p:txBody>
          <a:bodyPr/>
          <a:lstStyle/>
          <a:p>
            <a:r>
              <a:rPr lang="en-US" sz="2400" b="1" dirty="0" smtClean="0"/>
              <a:t>I</a:t>
            </a:r>
            <a:r>
              <a:rPr lang="en-US" sz="2400" dirty="0" smtClean="0"/>
              <a:t>terative </a:t>
            </a:r>
            <a:r>
              <a:rPr lang="en-US" sz="2400" b="1" dirty="0" err="1" smtClean="0"/>
              <a:t>S</a:t>
            </a:r>
            <a:r>
              <a:rPr lang="en-US" sz="2400" dirty="0" err="1" smtClean="0"/>
              <a:t>elf</a:t>
            </a:r>
            <a:r>
              <a:rPr lang="en-US" sz="2400" b="1" dirty="0" err="1" smtClean="0"/>
              <a:t>O</a:t>
            </a:r>
            <a:r>
              <a:rPr lang="en-US" sz="2400" dirty="0" err="1" smtClean="0"/>
              <a:t>rganizing</a:t>
            </a:r>
            <a:r>
              <a:rPr lang="en-US" sz="2400" dirty="0" smtClean="0"/>
              <a:t> </a:t>
            </a:r>
            <a:r>
              <a:rPr lang="en-US" sz="2400" b="1" dirty="0" smtClean="0"/>
              <a:t>D</a:t>
            </a:r>
            <a:r>
              <a:rPr lang="en-US" sz="2400" dirty="0" smtClean="0"/>
              <a:t>ata </a:t>
            </a:r>
            <a:r>
              <a:rPr lang="en-US" sz="2400" b="1" dirty="0" smtClean="0"/>
              <a:t>A</a:t>
            </a:r>
            <a:r>
              <a:rPr lang="en-US" sz="2400" dirty="0" smtClean="0"/>
              <a:t>nalysis </a:t>
            </a:r>
            <a:r>
              <a:rPr lang="en-US" sz="2400" b="1" dirty="0" smtClean="0"/>
              <a:t>T</a:t>
            </a:r>
            <a:r>
              <a:rPr lang="en-US" sz="2400" dirty="0" smtClean="0"/>
              <a:t>echnique </a:t>
            </a:r>
            <a:r>
              <a:rPr lang="en-US" sz="2400" dirty="0" err="1" smtClean="0"/>
              <a:t>y</a:t>
            </a:r>
            <a:r>
              <a:rPr lang="en-US" sz="2400" b="1" dirty="0" err="1" smtClean="0"/>
              <a:t>A</a:t>
            </a:r>
            <a:r>
              <a:rPr lang="en-US" sz="2400" dirty="0" err="1" smtClean="0"/>
              <a:t>y</a:t>
            </a:r>
            <a:r>
              <a:rPr lang="es-PE" sz="2000" dirty="0" smtClean="0"/>
              <a:t>.</a:t>
            </a:r>
          </a:p>
          <a:p>
            <a:r>
              <a:rPr lang="es-PE" sz="2400" dirty="0" smtClean="0"/>
              <a:t>Método de clasificación </a:t>
            </a:r>
            <a:r>
              <a:rPr lang="es-PE" sz="2400" dirty="0"/>
              <a:t>no supervisado.</a:t>
            </a:r>
          </a:p>
          <a:p>
            <a:r>
              <a:rPr lang="es-PE" sz="2400" dirty="0" smtClean="0"/>
              <a:t>No </a:t>
            </a:r>
            <a:r>
              <a:rPr lang="es-PE" sz="2400" dirty="0"/>
              <a:t>es necesario saber el número de agrupaciones</a:t>
            </a:r>
          </a:p>
          <a:p>
            <a:r>
              <a:rPr lang="es-PE" sz="2400" dirty="0" smtClean="0"/>
              <a:t>El </a:t>
            </a:r>
            <a:r>
              <a:rPr lang="es-PE" sz="2400" dirty="0"/>
              <a:t>algoritmo divide y fusiona agrupaciones</a:t>
            </a:r>
          </a:p>
          <a:p>
            <a:r>
              <a:rPr lang="es-PE" sz="2400" dirty="0" smtClean="0"/>
              <a:t>El </a:t>
            </a:r>
            <a:r>
              <a:rPr lang="es-PE" sz="2400" dirty="0"/>
              <a:t>usuario define valores de umbral </a:t>
            </a:r>
            <a:r>
              <a:rPr lang="es-PE" sz="2400" dirty="0" smtClean="0"/>
              <a:t>para parámetros</a:t>
            </a:r>
            <a:endParaRPr lang="es-PE" sz="2400" dirty="0"/>
          </a:p>
          <a:p>
            <a:r>
              <a:rPr lang="es-PE" sz="2400" dirty="0" smtClean="0"/>
              <a:t>La </a:t>
            </a:r>
            <a:r>
              <a:rPr lang="es-PE" sz="2400" dirty="0"/>
              <a:t>computadora ejecuta el algoritmo a través de </a:t>
            </a:r>
            <a:r>
              <a:rPr lang="es-PE" sz="2400" dirty="0" smtClean="0"/>
              <a:t>muchos variaciones iteraciones </a:t>
            </a:r>
            <a:r>
              <a:rPr lang="es-PE" sz="2400" dirty="0"/>
              <a:t>hasta alcanzar el umbral</a:t>
            </a:r>
            <a:endParaRPr lang="es-PE" sz="2400" dirty="0" smtClean="0"/>
          </a:p>
          <a:p>
            <a:endParaRPr lang="es-PE" sz="2400" dirty="0" smtClean="0"/>
          </a:p>
        </p:txBody>
      </p:sp>
    </p:spTree>
    <p:extLst>
      <p:ext uri="{BB962C8B-B14F-4D97-AF65-F5344CB8AC3E}">
        <p14:creationId xmlns:p14="http://schemas.microsoft.com/office/powerpoint/2010/main" val="229842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5.1.3. ISODATA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73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79" y="2538485"/>
                <a:ext cx="9348481" cy="3562064"/>
              </a:xfrm>
            </p:spPr>
            <p:txBody>
              <a:bodyPr/>
              <a:lstStyle/>
              <a:p>
                <a:r>
                  <a:rPr lang="es-PE" sz="2400" dirty="0" smtClean="0"/>
                  <a:t>Funcionamiento:</a:t>
                </a:r>
              </a:p>
              <a:p>
                <a:pPr lvl="1"/>
                <a:r>
                  <a:rPr lang="es-PE" sz="2000" dirty="0" smtClean="0"/>
                  <a:t>Calcular el histograma normalizado de la imagen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s-PE" sz="2000" dirty="0" smtClean="0"/>
                  <a:t>)</a:t>
                </a:r>
                <a:endParaRPr lang="es-PE" sz="2000" dirty="0"/>
              </a:p>
              <a:p>
                <a:pPr lvl="1"/>
                <a:r>
                  <a:rPr lang="es-PE" sz="2000" dirty="0" smtClean="0"/>
                  <a:t>Multiplicar los valores del histograma normalizado por su peso (nivel de intensidad) se obtiene histograma ponderado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PE" sz="2000" dirty="0" smtClean="0"/>
                  <a:t>).</a:t>
                </a:r>
              </a:p>
              <a:p>
                <a:pPr lvl="1"/>
                <a:r>
                  <a:rPr lang="es-PE" sz="2000" dirty="0" smtClean="0"/>
                  <a:t>Calcular</a:t>
                </a:r>
              </a:p>
              <a:p>
                <a:pPr marL="47822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P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s-PE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  <m:d>
                                <m:dPr>
                                  <m:ctrlP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P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s-PE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nary>
                              <m:d>
                                <m:dPr>
                                  <m:ctrlP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r>
                            <a:rPr lang="es-PE" sz="2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P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P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s-PE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nary>
                              <m:d>
                                <m:dPr>
                                  <m:ctrlP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s-PE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P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PE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s-PE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nary>
                              <m:d>
                                <m:dPr>
                                  <m:ctrlP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PE" sz="2000" dirty="0" smtClean="0"/>
              </a:p>
              <a:p>
                <a:pPr marL="478227" lvl="1" indent="0">
                  <a:buNone/>
                </a:pPr>
                <a:r>
                  <a:rPr lang="es-PE" sz="2000" dirty="0" smtClean="0"/>
                  <a:t>Hasta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PE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PE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0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PE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PE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s-PE" sz="2000" dirty="0" smtClean="0"/>
                  <a:t>, cuando esto sucede </a:t>
                </a:r>
                <a14:m>
                  <m:oMath xmlns:m="http://schemas.openxmlformats.org/officeDocument/2006/math">
                    <m:r>
                      <a:rPr lang="es-PE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𝑠𝑒𝑟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𝑒𝑙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𝑢𝑚𝑏𝑟𝑎𝑙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𝑜𝑝𝑡𝑖𝑚𝑜</m:t>
                    </m:r>
                    <m:r>
                      <a:rPr lang="es-PE" sz="2000" b="0" i="1" dirty="0" smtClean="0">
                        <a:latin typeface="Cambria Math" panose="02040503050406030204" pitchFamily="18" charset="0"/>
                      </a:rPr>
                      <m:t> (∗).</m:t>
                    </m:r>
                  </m:oMath>
                </a14:m>
                <a:endParaRPr lang="es-PE" sz="2000" dirty="0"/>
              </a:p>
              <a:p>
                <a:pPr marL="478227" lvl="1" indent="0">
                  <a:buNone/>
                </a:pPr>
                <a:endParaRPr lang="es-PE" sz="2000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79" y="2538485"/>
                <a:ext cx="9348481" cy="3562064"/>
              </a:xfrm>
              <a:blipFill>
                <a:blip r:embed="rId2"/>
                <a:stretch>
                  <a:fillRect l="-587" t="-102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98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5.1.4. Método Local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74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79" y="2606722"/>
            <a:ext cx="9348481" cy="3493827"/>
          </a:xfrm>
        </p:spPr>
        <p:txBody>
          <a:bodyPr/>
          <a:lstStyle/>
          <a:p>
            <a:r>
              <a:rPr lang="es-PE" sz="2400" dirty="0" smtClean="0"/>
              <a:t>Usa una mascara de vecindad</a:t>
            </a:r>
            <a:r>
              <a:rPr lang="es-PE" sz="2400" dirty="0" smtClean="0"/>
              <a:t>, preferentemente vecindades grandes.</a:t>
            </a:r>
          </a:p>
          <a:p>
            <a:r>
              <a:rPr lang="es-PE" sz="2400" dirty="0" smtClean="0"/>
              <a:t>Ventaja: umbral adecuado a cada zona de la imagen.</a:t>
            </a:r>
          </a:p>
          <a:p>
            <a:r>
              <a:rPr lang="es-PE" sz="2400" dirty="0" smtClean="0"/>
              <a:t>Desventaja: elevado tiempo de procesamiento.</a:t>
            </a:r>
          </a:p>
          <a:p>
            <a:r>
              <a:rPr lang="es-PE" sz="2400" dirty="0" smtClean="0"/>
              <a:t>El proceso se realiza a todos los pixeles de la imagen</a:t>
            </a:r>
          </a:p>
          <a:p>
            <a:r>
              <a:rPr lang="es-PE" sz="2400" dirty="0" smtClean="0"/>
              <a:t>Se puede aplicar con:</a:t>
            </a:r>
          </a:p>
          <a:p>
            <a:pPr lvl="1"/>
            <a:r>
              <a:rPr lang="es-PE" sz="2000" dirty="0" smtClean="0"/>
              <a:t>Usar el promedio es el paso más común</a:t>
            </a:r>
          </a:p>
          <a:p>
            <a:pPr lvl="1"/>
            <a:r>
              <a:rPr lang="es-PE" sz="2000" dirty="0" smtClean="0"/>
              <a:t>Aplicar otro método de </a:t>
            </a:r>
            <a:r>
              <a:rPr lang="es-PE" sz="2000" dirty="0" err="1" smtClean="0"/>
              <a:t>binarización</a:t>
            </a:r>
            <a:endParaRPr lang="es-PE" sz="2000" dirty="0" smtClean="0"/>
          </a:p>
          <a:p>
            <a:pPr lvl="1"/>
            <a:endParaRPr lang="es-PE" sz="2200" dirty="0" smtClean="0"/>
          </a:p>
        </p:txBody>
      </p:sp>
    </p:spTree>
    <p:extLst>
      <p:ext uri="{BB962C8B-B14F-4D97-AF65-F5344CB8AC3E}">
        <p14:creationId xmlns:p14="http://schemas.microsoft.com/office/powerpoint/2010/main" val="104772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75</a:t>
            </a:fld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534771" y="3384644"/>
            <a:ext cx="54454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GRACIAS..</a:t>
            </a:r>
            <a:endParaRPr lang="es-E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49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3.2. Formación de la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8</a:t>
            </a:fld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483893"/>
                <a:ext cx="9348480" cy="361226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PE" sz="2400" i="1" dirty="0">
                        <a:latin typeface="Cambria Math" panose="02040503050406030204" pitchFamily="18" charset="0"/>
                      </a:rPr>
                      <m:t>0 &lt; 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) &lt; ∞ </m:t>
                    </m:r>
                  </m:oMath>
                </a14:m>
                <a:r>
                  <a:rPr lang="es-PE" sz="2400" dirty="0"/>
                  <a:t>; Iluminación o intensidad de la luz incidente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PE" sz="2400" i="1" dirty="0">
                        <a:latin typeface="Cambria Math" panose="02040503050406030204" pitchFamily="18" charset="0"/>
                      </a:rPr>
                      <m:t>0 &lt; 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) &lt; 1 </m:t>
                    </m:r>
                  </m:oMath>
                </a14:m>
                <a:r>
                  <a:rPr lang="es-PE" sz="2400" dirty="0"/>
                  <a:t>; </a:t>
                </a:r>
                <a:r>
                  <a:rPr lang="es-PE" sz="2400" dirty="0" err="1"/>
                  <a:t>Reflectancia</a:t>
                </a:r>
                <a:r>
                  <a:rPr lang="es-PE" sz="2400" dirty="0"/>
                  <a:t> o reflexividad del objeto. </a:t>
                </a:r>
              </a:p>
              <a:p>
                <a:pPr marL="0" indent="0">
                  <a:buNone/>
                </a:pPr>
                <a:r>
                  <a:rPr lang="es-PE" sz="2400" dirty="0"/>
                  <a:t>En situaciones reales: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PE" sz="2400" i="1" dirty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s-PE" sz="2400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) ≤</m:t>
                    </m:r>
                    <m:sSub>
                      <m:sSubPr>
                        <m:ctrlPr>
                          <a:rPr lang="es-PE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PE" sz="2400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400" dirty="0" smtClean="0"/>
                  <a:t>Una </a:t>
                </a:r>
                <a:r>
                  <a:rPr lang="es-PE" sz="2400" dirty="0" smtClean="0"/>
                  <a:t>imagen es una función bidimensional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PE" sz="2400" dirty="0" smtClean="0"/>
                  <a:t> donde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 smtClean="0"/>
                  <a:t> e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 smtClean="0"/>
                  <a:t>son coordenadas espaciales.</a:t>
                </a:r>
              </a:p>
              <a:p>
                <a:r>
                  <a:rPr lang="es-PE" sz="2400" dirty="0" smtClean="0"/>
                  <a:t>El </a:t>
                </a:r>
                <a:r>
                  <a:rPr lang="es-PE" sz="2400" dirty="0"/>
                  <a:t>valor de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PE" sz="2400" dirty="0"/>
                  <a:t>en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PE" sz="2400" dirty="0"/>
                  <a:t>es proporcional al brillo </a:t>
                </a:r>
                <a:r>
                  <a:rPr lang="es-PE" sz="2400" dirty="0" smtClean="0"/>
                  <a:t>de </a:t>
                </a:r>
                <a:r>
                  <a:rPr lang="es-PE" sz="2400" dirty="0"/>
                  <a:t>la imagen en ese punto</a:t>
                </a:r>
                <a:r>
                  <a:rPr lang="es-PE" sz="2400" dirty="0" smtClean="0"/>
                  <a:t>.</a:t>
                </a:r>
              </a:p>
              <a:p>
                <a:endParaRPr lang="es-PE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483893"/>
                <a:ext cx="9348480" cy="3612266"/>
              </a:xfrm>
              <a:blipFill>
                <a:blip r:embed="rId2"/>
                <a:stretch>
                  <a:fillRect l="-978" t="-1012" r="-110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4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3.2. Formación de la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9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1" y="2483892"/>
            <a:ext cx="3142338" cy="1173707"/>
          </a:xfrm>
        </p:spPr>
        <p:txBody>
          <a:bodyPr/>
          <a:lstStyle/>
          <a:p>
            <a:r>
              <a:rPr lang="es-PE" sz="2400" i="1" dirty="0" smtClean="0"/>
              <a:t>Ejemplo. </a:t>
            </a:r>
            <a:r>
              <a:rPr lang="es-PE" sz="2400" dirty="0" smtClean="0"/>
              <a:t>Primera fotografía digitalizada.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3" t="30072" r="20431" b="4781"/>
          <a:stretch/>
        </p:blipFill>
        <p:spPr>
          <a:xfrm>
            <a:off x="7550565" y="1752664"/>
            <a:ext cx="3353996" cy="43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4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eas">
  <a:themeElements>
    <a:clrScheme name="Cascada 8">
      <a:dk1>
        <a:srgbClr val="204162"/>
      </a:dk1>
      <a:lt1>
        <a:srgbClr val="FFFFFF"/>
      </a:lt1>
      <a:dk2>
        <a:srgbClr val="204162"/>
      </a:dk2>
      <a:lt2>
        <a:srgbClr val="003300"/>
      </a:lt2>
      <a:accent1>
        <a:srgbClr val="99CC00"/>
      </a:accent1>
      <a:accent2>
        <a:srgbClr val="336633"/>
      </a:accent2>
      <a:accent3>
        <a:srgbClr val="FFFFFF"/>
      </a:accent3>
      <a:accent4>
        <a:srgbClr val="1A3653"/>
      </a:accent4>
      <a:accent5>
        <a:srgbClr val="CAE2AA"/>
      </a:accent5>
      <a:accent6>
        <a:srgbClr val="2D5C2D"/>
      </a:accent6>
      <a:hlink>
        <a:srgbClr val="6666FF"/>
      </a:hlink>
      <a:folHlink>
        <a:srgbClr val="C5C248"/>
      </a:folHlink>
    </a:clrScheme>
    <a:fontScheme name="Cascad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cada 1">
        <a:dk1>
          <a:srgbClr val="C0C0C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5C5C8A"/>
        </a:accent6>
        <a:hlink>
          <a:srgbClr val="FFFF99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2">
        <a:dk1>
          <a:srgbClr val="CC99FF"/>
        </a:dk1>
        <a:lt1>
          <a:srgbClr val="FFFFFF"/>
        </a:lt1>
        <a:dk2>
          <a:srgbClr val="400040"/>
        </a:dk2>
        <a:lt2>
          <a:srgbClr val="FFFFFF"/>
        </a:lt2>
        <a:accent1>
          <a:srgbClr val="FF66FF"/>
        </a:accent1>
        <a:accent2>
          <a:srgbClr val="CC00CC"/>
        </a:accent2>
        <a:accent3>
          <a:srgbClr val="AFAAAF"/>
        </a:accent3>
        <a:accent4>
          <a:srgbClr val="DADADA"/>
        </a:accent4>
        <a:accent5>
          <a:srgbClr val="FFB8FF"/>
        </a:accent5>
        <a:accent6>
          <a:srgbClr val="B900B9"/>
        </a:accent6>
        <a:hlink>
          <a:srgbClr val="FF7C80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3">
        <a:dk1>
          <a:srgbClr val="CC99FF"/>
        </a:dk1>
        <a:lt1>
          <a:srgbClr val="FFFFFF"/>
        </a:lt1>
        <a:dk2>
          <a:srgbClr val="34022D"/>
        </a:dk2>
        <a:lt2>
          <a:srgbClr val="FFFFFF"/>
        </a:lt2>
        <a:accent1>
          <a:srgbClr val="775EC8"/>
        </a:accent1>
        <a:accent2>
          <a:srgbClr val="9933FF"/>
        </a:accent2>
        <a:accent3>
          <a:srgbClr val="AEAAAD"/>
        </a:accent3>
        <a:accent4>
          <a:srgbClr val="DADADA"/>
        </a:accent4>
        <a:accent5>
          <a:srgbClr val="BDB6E0"/>
        </a:accent5>
        <a:accent6>
          <a:srgbClr val="8A2DE7"/>
        </a:accent6>
        <a:hlink>
          <a:srgbClr val="993366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4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3399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5">
        <a:dk1>
          <a:srgbClr val="00FFFF"/>
        </a:dk1>
        <a:lt1>
          <a:srgbClr val="FFFFFF"/>
        </a:lt1>
        <a:dk2>
          <a:srgbClr val="4E009C"/>
        </a:dk2>
        <a:lt2>
          <a:srgbClr val="FFFFFF"/>
        </a:lt2>
        <a:accent1>
          <a:srgbClr val="00A8A4"/>
        </a:accent1>
        <a:accent2>
          <a:srgbClr val="3399FF"/>
        </a:accent2>
        <a:accent3>
          <a:srgbClr val="B2AACB"/>
        </a:accent3>
        <a:accent4>
          <a:srgbClr val="DADADA"/>
        </a:accent4>
        <a:accent5>
          <a:srgbClr val="AAD1CF"/>
        </a:accent5>
        <a:accent6>
          <a:srgbClr val="2D8A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6">
        <a:dk1>
          <a:srgbClr val="CCCC33"/>
        </a:dk1>
        <a:lt1>
          <a:srgbClr val="FFFFFF"/>
        </a:lt1>
        <a:dk2>
          <a:srgbClr val="003300"/>
        </a:dk2>
        <a:lt2>
          <a:srgbClr val="FFFFCC"/>
        </a:lt2>
        <a:accent1>
          <a:srgbClr val="008000"/>
        </a:accent1>
        <a:accent2>
          <a:srgbClr val="669900"/>
        </a:accent2>
        <a:accent3>
          <a:srgbClr val="AAADAA"/>
        </a:accent3>
        <a:accent4>
          <a:srgbClr val="DADADA"/>
        </a:accent4>
        <a:accent5>
          <a:srgbClr val="AAC0AA"/>
        </a:accent5>
        <a:accent6>
          <a:srgbClr val="5C8A00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7">
        <a:dk1>
          <a:srgbClr val="CCCC99"/>
        </a:dk1>
        <a:lt1>
          <a:srgbClr val="FFFFFF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996633"/>
        </a:accent2>
        <a:accent3>
          <a:srgbClr val="C0AAAA"/>
        </a:accent3>
        <a:accent4>
          <a:srgbClr val="DADADA"/>
        </a:accent4>
        <a:accent5>
          <a:srgbClr val="E2CAAA"/>
        </a:accent5>
        <a:accent6>
          <a:srgbClr val="8A5C2D"/>
        </a:accent6>
        <a:hlink>
          <a:srgbClr val="FFFFCC"/>
        </a:hlink>
        <a:folHlink>
          <a:srgbClr val="DDD8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8">
        <a:dk1>
          <a:srgbClr val="204162"/>
        </a:dk1>
        <a:lt1>
          <a:srgbClr val="FFFFFF"/>
        </a:lt1>
        <a:dk2>
          <a:srgbClr val="204162"/>
        </a:dk2>
        <a:lt2>
          <a:srgbClr val="003300"/>
        </a:lt2>
        <a:accent1>
          <a:srgbClr val="99CC00"/>
        </a:accent1>
        <a:accent2>
          <a:srgbClr val="336633"/>
        </a:accent2>
        <a:accent3>
          <a:srgbClr val="FFFFFF"/>
        </a:accent3>
        <a:accent4>
          <a:srgbClr val="1A3653"/>
        </a:accent4>
        <a:accent5>
          <a:srgbClr val="CAE2AA"/>
        </a:accent5>
        <a:accent6>
          <a:srgbClr val="2D5C2D"/>
        </a:accent6>
        <a:hlink>
          <a:srgbClr val="6666FF"/>
        </a:hlink>
        <a:folHlink>
          <a:srgbClr val="C5C2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a 9">
        <a:dk1>
          <a:srgbClr val="000000"/>
        </a:dk1>
        <a:lt1>
          <a:srgbClr val="FFFFFF"/>
        </a:lt1>
        <a:dk2>
          <a:srgbClr val="1C1C34"/>
        </a:dk2>
        <a:lt2>
          <a:srgbClr val="000066"/>
        </a:lt2>
        <a:accent1>
          <a:srgbClr val="DDDDDD"/>
        </a:accent1>
        <a:accent2>
          <a:srgbClr val="6699CC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C8AB9"/>
        </a:accent6>
        <a:hlink>
          <a:srgbClr val="005A5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ineas" id="{69C50E0B-5FC2-49B1-801F-E9537BC3ECD5}" vid="{7B935D61-A1DB-45B6-BB02-EE8543E7D23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Lineas</Template>
  <TotalTime>3272</TotalTime>
  <Words>2627</Words>
  <Application>Microsoft Office PowerPoint</Application>
  <PresentationFormat>Panorámica</PresentationFormat>
  <Paragraphs>476</Paragraphs>
  <Slides>75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82" baseType="lpstr">
      <vt:lpstr>Arial</vt:lpstr>
      <vt:lpstr>Calibri</vt:lpstr>
      <vt:lpstr>Cambria Math</vt:lpstr>
      <vt:lpstr>굴림</vt:lpstr>
      <vt:lpstr>Times New Roman</vt:lpstr>
      <vt:lpstr>Wingdings</vt:lpstr>
      <vt:lpstr>Lineas</vt:lpstr>
      <vt:lpstr>Introducción a la Visión Computacional y Procesamiento Gráfico</vt:lpstr>
      <vt:lpstr>Pre-requisitos </vt:lpstr>
      <vt:lpstr>Contenidos.</vt:lpstr>
      <vt:lpstr>3. Imágenes DIGITALES</vt:lpstr>
      <vt:lpstr>3.1. El espectro electromagnético</vt:lpstr>
      <vt:lpstr>3.3. Formación de la imagen</vt:lpstr>
      <vt:lpstr>3.2. Formación de la imagen (Cont.)</vt:lpstr>
      <vt:lpstr>3.2. Formación de la imagen (Cont.)</vt:lpstr>
      <vt:lpstr>3.2. Formación de la imagen (Cont.)</vt:lpstr>
      <vt:lpstr>3.2. Formación de la imagen (Cont.)</vt:lpstr>
      <vt:lpstr>3.2. Formación de la imagen (Cont.)</vt:lpstr>
      <vt:lpstr>3.3. Imagen digital</vt:lpstr>
      <vt:lpstr>3.3. Imagen digital (Cont.)</vt:lpstr>
      <vt:lpstr>3.3. Imagen digital (Cont.)</vt:lpstr>
      <vt:lpstr>3.3. Imagen digital (Cont.)</vt:lpstr>
      <vt:lpstr>3.3. Imagen digital (Cont.)</vt:lpstr>
      <vt:lpstr>3.3. Imagen digital (Cont.)</vt:lpstr>
      <vt:lpstr>3.4. Formatos de archivo de imagen</vt:lpstr>
      <vt:lpstr>3.4. Formatos de archivo de imagen (Cont.)</vt:lpstr>
      <vt:lpstr>3.5. Histograma de una imagen</vt:lpstr>
      <vt:lpstr>3.5. Histograma de una imagen (Cont.)</vt:lpstr>
      <vt:lpstr>3.5. Histograma de una imagen (Cont.)</vt:lpstr>
      <vt:lpstr>3.6. Acumulación de una imagen</vt:lpstr>
      <vt:lpstr>4. Procesamiento digital de imágenes</vt:lpstr>
      <vt:lpstr>4.1. Introducción</vt:lpstr>
      <vt:lpstr>4.1. Introducción (Cont.)</vt:lpstr>
      <vt:lpstr>4.2. Definición</vt:lpstr>
      <vt:lpstr>4.2. Definición (Cont.)</vt:lpstr>
      <vt:lpstr>4.3. Historia</vt:lpstr>
      <vt:lpstr>4.3. Historia (Cont.)</vt:lpstr>
      <vt:lpstr>4.3. Historia (Cont.)</vt:lpstr>
      <vt:lpstr>4.3. Historia (Cont.)</vt:lpstr>
      <vt:lpstr>4.4. Áreas relacionadas (Cont.)</vt:lpstr>
      <vt:lpstr>4.5. Tipos de Operaciones </vt:lpstr>
      <vt:lpstr>4.6. Operaciones (Cont.)</vt:lpstr>
      <vt:lpstr>4.6. Operaciones (Cont.)</vt:lpstr>
      <vt:lpstr>4.6. Operaciones (Cont.)</vt:lpstr>
      <vt:lpstr>4.6. Operaciones (Cont.)</vt:lpstr>
      <vt:lpstr>4.6. Operaciones (Cont.)</vt:lpstr>
      <vt:lpstr>4.6. Operaciones (Cont.)</vt:lpstr>
      <vt:lpstr>5. BINARIZACIÓN</vt:lpstr>
      <vt:lpstr>5.1. Binarización.</vt:lpstr>
      <vt:lpstr>5.1. Binarización (Cont.)</vt:lpstr>
      <vt:lpstr>5.1. Binarización (Cont.)</vt:lpstr>
      <vt:lpstr>5.1. Binarización (Cont.)</vt:lpstr>
      <vt:lpstr>5.1. Binarización (Cont.)</vt:lpstr>
      <vt:lpstr>5.1. Binarización (Cont.)</vt:lpstr>
      <vt:lpstr>5.1. Binarización (Cont.)</vt:lpstr>
      <vt:lpstr>5.1. Binarización (Cont.)</vt:lpstr>
      <vt:lpstr>5.1. Binarización (Cont.)</vt:lpstr>
      <vt:lpstr>5.1.1. Método Otsu</vt:lpstr>
      <vt:lpstr>5.1.1. Método Otsu (Cont.)</vt:lpstr>
      <vt:lpstr>5.1.1. Método Otsu (Cont.)</vt:lpstr>
      <vt:lpstr>5.1.1. Método Otsu (Cont.)</vt:lpstr>
      <vt:lpstr>5.1.1. Método Otsu (Cont.)</vt:lpstr>
      <vt:lpstr>5.1.1. Método Otsu (Cont.)</vt:lpstr>
      <vt:lpstr>5.1.1. Método Otsu (Cont.)</vt:lpstr>
      <vt:lpstr>5.1.1. Método Otsu (Cont.)</vt:lpstr>
      <vt:lpstr>5.1.1. Método Otsu (Cont.)</vt:lpstr>
      <vt:lpstr>5.1.1. Método Otsu (Cont.)</vt:lpstr>
      <vt:lpstr>5.1.1. Método Otsu (Cont.)</vt:lpstr>
      <vt:lpstr>5.1.1. Método Otsu (Cont.)</vt:lpstr>
      <vt:lpstr>5.1.1. Método Otsu (Cont.)</vt:lpstr>
      <vt:lpstr>5.1.1. Método Otsu (Cont.)</vt:lpstr>
      <vt:lpstr>5.1.1. Método Otsu (Cont.)</vt:lpstr>
      <vt:lpstr>5.1.2. Máxima Entropía</vt:lpstr>
      <vt:lpstr>5.1.2. Máxima Entropía (Cont.)</vt:lpstr>
      <vt:lpstr>5.1.2. Máxima Entropía (Cont.)</vt:lpstr>
      <vt:lpstr>5.1.2. Máxima Entropía (Cont.)</vt:lpstr>
      <vt:lpstr>5.1.2. Máxima Entropía (Cont.)</vt:lpstr>
      <vt:lpstr>5.1.2. Máxima Entropía (Cont.)</vt:lpstr>
      <vt:lpstr>5.1.3. ISODATA</vt:lpstr>
      <vt:lpstr>5.1.3. ISODATA (Cont.)</vt:lpstr>
      <vt:lpstr>5.1.4. Método Local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Computación Gráfica</dc:title>
  <dc:creator>Liz Sofia</dc:creator>
  <cp:lastModifiedBy>Liz Sofia</cp:lastModifiedBy>
  <cp:revision>418</cp:revision>
  <dcterms:created xsi:type="dcterms:W3CDTF">2019-01-14T02:42:34Z</dcterms:created>
  <dcterms:modified xsi:type="dcterms:W3CDTF">2019-05-08T06:04:34Z</dcterms:modified>
</cp:coreProperties>
</file>